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jpeg"/>
  <Default Extension="mp4" ContentType="video/mp4"/>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28.jpg" ContentType="image/jpeg"/>
  <Override PartName="/ppt/media/image29.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1.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348" r:id="rId3"/>
    <p:sldId id="416" r:id="rId4"/>
    <p:sldId id="417" r:id="rId5"/>
    <p:sldId id="423" r:id="rId6"/>
    <p:sldId id="418" r:id="rId7"/>
    <p:sldId id="424" r:id="rId8"/>
    <p:sldId id="422" r:id="rId9"/>
    <p:sldId id="425" r:id="rId10"/>
    <p:sldId id="419" r:id="rId11"/>
    <p:sldId id="426" r:id="rId12"/>
    <p:sldId id="420" r:id="rId13"/>
    <p:sldId id="421" r:id="rId14"/>
    <p:sldId id="341" r:id="rId15"/>
    <p:sldId id="259" r:id="rId16"/>
    <p:sldId id="409" r:id="rId17"/>
    <p:sldId id="410" r:id="rId18"/>
    <p:sldId id="415" r:id="rId19"/>
    <p:sldId id="353" r:id="rId20"/>
    <p:sldId id="354" r:id="rId21"/>
    <p:sldId id="356" r:id="rId22"/>
    <p:sldId id="427" r:id="rId23"/>
    <p:sldId id="428" r:id="rId24"/>
    <p:sldId id="411" r:id="rId25"/>
    <p:sldId id="359" r:id="rId26"/>
    <p:sldId id="362" r:id="rId27"/>
    <p:sldId id="361" r:id="rId28"/>
    <p:sldId id="363" r:id="rId29"/>
    <p:sldId id="366" r:id="rId30"/>
    <p:sldId id="367" r:id="rId31"/>
    <p:sldId id="368" r:id="rId32"/>
    <p:sldId id="369" r:id="rId33"/>
    <p:sldId id="373" r:id="rId34"/>
    <p:sldId id="412" r:id="rId35"/>
    <p:sldId id="371" r:id="rId36"/>
    <p:sldId id="377" r:id="rId37"/>
    <p:sldId id="414" r:id="rId38"/>
    <p:sldId id="413" r:id="rId39"/>
    <p:sldId id="379" r:id="rId40"/>
    <p:sldId id="380" r:id="rId41"/>
    <p:sldId id="381" r:id="rId42"/>
    <p:sldId id="385" r:id="rId43"/>
    <p:sldId id="387" r:id="rId44"/>
    <p:sldId id="388" r:id="rId45"/>
    <p:sldId id="389" r:id="rId46"/>
    <p:sldId id="394" r:id="rId47"/>
    <p:sldId id="396" r:id="rId48"/>
    <p:sldId id="397" r:id="rId49"/>
    <p:sldId id="399" r:id="rId50"/>
    <p:sldId id="402" r:id="rId51"/>
    <p:sldId id="395" r:id="rId52"/>
    <p:sldId id="401" r:id="rId53"/>
    <p:sldId id="405" r:id="rId54"/>
    <p:sldId id="404"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D70AAD2-FB73-4D77-A003-E714174FB92E}">
          <p14:sldIdLst>
            <p14:sldId id="257"/>
            <p14:sldId id="348"/>
            <p14:sldId id="416"/>
            <p14:sldId id="417"/>
            <p14:sldId id="423"/>
            <p14:sldId id="418"/>
            <p14:sldId id="424"/>
            <p14:sldId id="422"/>
            <p14:sldId id="425"/>
            <p14:sldId id="419"/>
            <p14:sldId id="426"/>
            <p14:sldId id="420"/>
            <p14:sldId id="421"/>
            <p14:sldId id="341"/>
            <p14:sldId id="259"/>
            <p14:sldId id="409"/>
            <p14:sldId id="410"/>
            <p14:sldId id="415"/>
            <p14:sldId id="353"/>
            <p14:sldId id="354"/>
            <p14:sldId id="356"/>
            <p14:sldId id="427"/>
            <p14:sldId id="428"/>
            <p14:sldId id="411"/>
            <p14:sldId id="359"/>
            <p14:sldId id="362"/>
            <p14:sldId id="361"/>
            <p14:sldId id="363"/>
            <p14:sldId id="366"/>
            <p14:sldId id="367"/>
            <p14:sldId id="368"/>
            <p14:sldId id="369"/>
            <p14:sldId id="373"/>
            <p14:sldId id="412"/>
            <p14:sldId id="371"/>
            <p14:sldId id="377"/>
            <p14:sldId id="414"/>
            <p14:sldId id="413"/>
            <p14:sldId id="379"/>
            <p14:sldId id="380"/>
            <p14:sldId id="381"/>
            <p14:sldId id="385"/>
            <p14:sldId id="387"/>
            <p14:sldId id="388"/>
            <p14:sldId id="389"/>
            <p14:sldId id="394"/>
            <p14:sldId id="396"/>
            <p14:sldId id="397"/>
            <p14:sldId id="399"/>
            <p14:sldId id="402"/>
            <p14:sldId id="395"/>
            <p14:sldId id="401"/>
            <p14:sldId id="405"/>
            <p14:sldId id="4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73" autoAdjust="0"/>
  </p:normalViewPr>
  <p:slideViewPr>
    <p:cSldViewPr snapToGrid="0">
      <p:cViewPr varScale="1">
        <p:scale>
          <a:sx n="75" d="100"/>
          <a:sy n="75" d="100"/>
        </p:scale>
        <p:origin x="9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9BADC-CDEA-4FA1-BBCE-738AB5DD35CC}" type="datetimeFigureOut">
              <a:rPr lang="de-DE" smtClean="0"/>
              <a:t>03.07.2025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67298-CC3F-4B7E-A89D-DC3EFFCBD744}" type="slidenum">
              <a:rPr lang="de-DE" smtClean="0"/>
              <a:t>‹Nr.›</a:t>
            </a:fld>
            <a:endParaRPr lang="de-DE"/>
          </a:p>
        </p:txBody>
      </p:sp>
    </p:spTree>
    <p:extLst>
      <p:ext uri="{BB962C8B-B14F-4D97-AF65-F5344CB8AC3E}">
        <p14:creationId xmlns:p14="http://schemas.microsoft.com/office/powerpoint/2010/main" val="65027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ib.bund.de/DE/Forschung/Surveys/GGS/generations-and-gender-survey.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ertelsmann-stiftung.de/de/themen/aktuelle-meldungen/2018/februar/viele-familien-aermer-als-bislang-gedach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a:t>
            </a:fld>
            <a:endParaRPr lang="de-DE"/>
          </a:p>
        </p:txBody>
      </p:sp>
    </p:spTree>
    <p:extLst>
      <p:ext uri="{BB962C8B-B14F-4D97-AF65-F5344CB8AC3E}">
        <p14:creationId xmlns:p14="http://schemas.microsoft.com/office/powerpoint/2010/main" val="2735230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zum Reflektieren</a:t>
            </a:r>
          </a:p>
        </p:txBody>
      </p:sp>
      <p:sp>
        <p:nvSpPr>
          <p:cNvPr id="4" name="Foliennummernplatzhalter 3"/>
          <p:cNvSpPr>
            <a:spLocks noGrp="1"/>
          </p:cNvSpPr>
          <p:nvPr>
            <p:ph type="sldNum" sz="quarter" idx="5"/>
          </p:nvPr>
        </p:nvSpPr>
        <p:spPr/>
        <p:txBody>
          <a:bodyPr/>
          <a:lstStyle/>
          <a:p>
            <a:fld id="{63C67298-CC3F-4B7E-A89D-DC3EFFCBD744}" type="slidenum">
              <a:rPr lang="de-DE" smtClean="0"/>
              <a:t>11</a:t>
            </a:fld>
            <a:endParaRPr lang="de-DE"/>
          </a:p>
        </p:txBody>
      </p:sp>
    </p:spTree>
    <p:extLst>
      <p:ext uri="{BB962C8B-B14F-4D97-AF65-F5344CB8AC3E}">
        <p14:creationId xmlns:p14="http://schemas.microsoft.com/office/powerpoint/2010/main" val="492172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zum Reflektieren</a:t>
            </a:r>
          </a:p>
        </p:txBody>
      </p:sp>
      <p:sp>
        <p:nvSpPr>
          <p:cNvPr id="4" name="Foliennummernplatzhalter 3"/>
          <p:cNvSpPr>
            <a:spLocks noGrp="1"/>
          </p:cNvSpPr>
          <p:nvPr>
            <p:ph type="sldNum" sz="quarter" idx="5"/>
          </p:nvPr>
        </p:nvSpPr>
        <p:spPr/>
        <p:txBody>
          <a:bodyPr/>
          <a:lstStyle/>
          <a:p>
            <a:fld id="{63C67298-CC3F-4B7E-A89D-DC3EFFCBD744}" type="slidenum">
              <a:rPr lang="de-DE" smtClean="0"/>
              <a:t>12</a:t>
            </a:fld>
            <a:endParaRPr lang="de-DE"/>
          </a:p>
        </p:txBody>
      </p:sp>
    </p:spTree>
    <p:extLst>
      <p:ext uri="{BB962C8B-B14F-4D97-AF65-F5344CB8AC3E}">
        <p14:creationId xmlns:p14="http://schemas.microsoft.com/office/powerpoint/2010/main" val="230621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diesem Traum von Kirche ist Kirche Kunterbunt entstanden. Aus dem Traum, dass genau diese Form von Kirche für junge Familien entsteht; dass hier ein Ort ist, an dem ihre Antworten auf diese vielen Fragen zählen.</a:t>
            </a:r>
          </a:p>
        </p:txBody>
      </p:sp>
      <p:sp>
        <p:nvSpPr>
          <p:cNvPr id="4" name="Foliennummernplatzhalter 3"/>
          <p:cNvSpPr>
            <a:spLocks noGrp="1"/>
          </p:cNvSpPr>
          <p:nvPr>
            <p:ph type="sldNum" sz="quarter" idx="5"/>
          </p:nvPr>
        </p:nvSpPr>
        <p:spPr/>
        <p:txBody>
          <a:bodyPr/>
          <a:lstStyle/>
          <a:p>
            <a:fld id="{63C67298-CC3F-4B7E-A89D-DC3EFFCBD744}" type="slidenum">
              <a:rPr lang="de-DE" smtClean="0"/>
              <a:t>13</a:t>
            </a:fld>
            <a:endParaRPr lang="de-DE"/>
          </a:p>
        </p:txBody>
      </p:sp>
    </p:spTree>
    <p:extLst>
      <p:ext uri="{BB962C8B-B14F-4D97-AF65-F5344CB8AC3E}">
        <p14:creationId xmlns:p14="http://schemas.microsoft.com/office/powerpoint/2010/main" val="1068493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Kirche Kunterbunt haben wir uns nicht ausgedacht, sondern ist die deutsche Form von „</a:t>
            </a:r>
            <a:r>
              <a:rPr lang="de-DE" dirty="0" err="1"/>
              <a:t>messychurch</a:t>
            </a:r>
            <a:r>
              <a:rPr lang="de-DE" dirty="0"/>
              <a:t>“ und Teil der </a:t>
            </a:r>
            <a:r>
              <a:rPr lang="de-DE" dirty="0" err="1"/>
              <a:t>fresh</a:t>
            </a:r>
            <a:r>
              <a:rPr lang="de-DE" dirty="0"/>
              <a:t>-x-Bewegung…</a:t>
            </a:r>
          </a:p>
        </p:txBody>
      </p:sp>
      <p:sp>
        <p:nvSpPr>
          <p:cNvPr id="4" name="Foliennummernplatzhalter 3"/>
          <p:cNvSpPr>
            <a:spLocks noGrp="1"/>
          </p:cNvSpPr>
          <p:nvPr>
            <p:ph type="sldNum" sz="quarter" idx="5"/>
          </p:nvPr>
        </p:nvSpPr>
        <p:spPr/>
        <p:txBody>
          <a:bodyPr/>
          <a:lstStyle/>
          <a:p>
            <a:fld id="{63C67298-CC3F-4B7E-A89D-DC3EFFCBD744}" type="slidenum">
              <a:rPr lang="de-DE" smtClean="0"/>
              <a:t>14</a:t>
            </a:fld>
            <a:endParaRPr lang="de-DE"/>
          </a:p>
        </p:txBody>
      </p:sp>
    </p:spTree>
    <p:extLst>
      <p:ext uri="{BB962C8B-B14F-4D97-AF65-F5344CB8AC3E}">
        <p14:creationId xmlns:p14="http://schemas.microsoft.com/office/powerpoint/2010/main" val="1093497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erste „</a:t>
            </a:r>
            <a:r>
              <a:rPr lang="de-DE" dirty="0" err="1"/>
              <a:t>messychurch</a:t>
            </a:r>
            <a:r>
              <a:rPr lang="de-DE" dirty="0"/>
              <a:t>“ ist 2004</a:t>
            </a:r>
            <a:r>
              <a:rPr lang="de-DE" baseline="0" dirty="0"/>
              <a:t> in England entstanden. Seither sind weltweit über 5000 weitere „</a:t>
            </a:r>
            <a:r>
              <a:rPr lang="de-DE" baseline="0" dirty="0" err="1"/>
              <a:t>messy</a:t>
            </a:r>
            <a:r>
              <a:rPr lang="de-DE" baseline="0" dirty="0"/>
              <a:t> </a:t>
            </a:r>
            <a:r>
              <a:rPr lang="de-DE" baseline="0" dirty="0" err="1"/>
              <a:t>churches</a:t>
            </a:r>
            <a:r>
              <a:rPr lang="de-DE" baseline="0" dirty="0"/>
              <a:t>“ entstanden. Im englischsprachigen Raum, aber auch in Niederlanden, Dänemark, Schweden, Neuseeland, Australien, Südafrika, USA…</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15</a:t>
            </a:fld>
            <a:endParaRPr lang="de-DE"/>
          </a:p>
        </p:txBody>
      </p:sp>
    </p:spTree>
    <p:extLst>
      <p:ext uri="{BB962C8B-B14F-4D97-AF65-F5344CB8AC3E}">
        <p14:creationId xmlns:p14="http://schemas.microsoft.com/office/powerpoint/2010/main" val="226206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In Deutschland sind wir mit dem Kirche Kunterbunt Ausbreitungsprojekt 2019 gestartet und wir gehen aktuell von ca.  400  Kirche Kunterbunts in Deutschland aus. Wobei monatlich mindestens 8-10 neue Kirche Kunterbunts entstehen. Mittlerweile auch in der Schweiz und in Österreich.</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16</a:t>
            </a:fld>
            <a:endParaRPr lang="de-DE"/>
          </a:p>
        </p:txBody>
      </p:sp>
    </p:spTree>
    <p:extLst>
      <p:ext uri="{BB962C8B-B14F-4D97-AF65-F5344CB8AC3E}">
        <p14:creationId xmlns:p14="http://schemas.microsoft.com/office/powerpoint/2010/main" val="1124505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Situation von Familien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Wenn wir von Kirche für Familien sprechen, ist es sehr sinnvoll, zunächst einmal einen Blick auf die Situation von Familien heute zu werfen. Denn die hat sich in den vergangenen Jahren doch stark verändert. Schon der Familienbegriff an sich hat sich verändert. Als Familie zählt heute eben nicht mehr nur wer Papa, Mama, zwei Kinder ist.</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FAMILIENFORMEN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Wir sprechen heute von 16 verschiedenen rechtlichen Familienformen: neben der klassischen Familie mit Kindern von verheirateten heterosexuellen Eltern (die nach wie vor 70% der Familien ausmachen, s. 9. Familienbericht der Bundesregierung), gibt es einen steigenden Prozentsatz von alleinerziehenden Eltern mit ein oder mehreren Kindern von einen oder mehreren PartnerInnen (19%- Anteil ist in den letzten 10 Jahren von 15% auf 19% gestiegen). Nicht eingetragene Lebenspartnerschaften mit Kindern (verdoppelt in den letzten 10 Jahren). Patchworkfamilien, in denen die Kinder wochenweise beim einen Partner mit neuer Familie und in der anderen Woche beim anderen Partner mit neuer Familie leben, Homosexuelle Paare mit Kindern. Kinder bei Adoptiv- oder Pflegefamilien. Großeltern, die ihre Enkel großziehen etc. Und all das zählt als Familie. Das kann man gut oder schlecht finden- aber wichtig ist, diese Veränderung von Familie auf jeden Fall erst einmal wahrzunehmen. (s. auch </a:t>
            </a:r>
            <a:r>
              <a:rPr lang="de-DE" sz="1200" u="sng" kern="1200" dirty="0" err="1">
                <a:solidFill>
                  <a:schemeClr val="tx1"/>
                </a:solidFill>
                <a:effectLst/>
                <a:latin typeface="+mn-lt"/>
                <a:ea typeface="+mn-ea"/>
                <a:cs typeface="+mn-cs"/>
                <a:hlinkClick r:id="rId3"/>
              </a:rPr>
              <a:t>BiB</a:t>
            </a:r>
            <a:r>
              <a:rPr lang="de-DE" sz="1200" u="sng" kern="1200" dirty="0">
                <a:solidFill>
                  <a:schemeClr val="tx1"/>
                </a:solidFill>
                <a:effectLst/>
                <a:latin typeface="+mn-lt"/>
                <a:ea typeface="+mn-ea"/>
                <a:cs typeface="+mn-cs"/>
                <a:hlinkClick r:id="rId3"/>
              </a:rPr>
              <a:t> – Generations and Gender Survey (GGS) – Generations and Gender Survey (GGS) (bund.de)</a:t>
            </a:r>
            <a:r>
              <a:rPr lang="de-DE" sz="1200" kern="1200" dirty="0">
                <a:solidFill>
                  <a:schemeClr val="tx1"/>
                </a:solidFill>
                <a:effectLst/>
                <a:latin typeface="+mn-lt"/>
                <a:ea typeface="+mn-ea"/>
                <a:cs typeface="+mn-cs"/>
              </a:rPr>
              <a:t>)</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17</a:t>
            </a:fld>
            <a:endParaRPr lang="de-DE"/>
          </a:p>
        </p:txBody>
      </p:sp>
    </p:spTree>
    <p:extLst>
      <p:ext uri="{BB962C8B-B14F-4D97-AF65-F5344CB8AC3E}">
        <p14:creationId xmlns:p14="http://schemas.microsoft.com/office/powerpoint/2010/main" val="298830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Wandel der Kindheit</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Kindheit wurde in den vergangenen Jahren stark institutionalisiert. Steigender Prozentsatz von Kindern, die in Ganztagesbetreuungen betreut werden, d.h. Familienzeiten werden weniger und Fremdbetreuungszeiten mehr.</a:t>
            </a:r>
          </a:p>
          <a:p>
            <a:pPr lvl="0"/>
            <a:r>
              <a:rPr lang="de-DE" sz="1200" kern="1200" dirty="0">
                <a:solidFill>
                  <a:schemeClr val="tx1"/>
                </a:solidFill>
                <a:effectLst/>
                <a:latin typeface="+mn-lt"/>
                <a:ea typeface="+mn-ea"/>
                <a:cs typeface="+mn-cs"/>
              </a:rPr>
              <a:t>Unsicherheit der Eltern- erhöhte Begleitmobilität</a:t>
            </a:r>
          </a:p>
          <a:p>
            <a:pPr lvl="0"/>
            <a:r>
              <a:rPr lang="de-DE" sz="1200" kern="1200" dirty="0">
                <a:solidFill>
                  <a:schemeClr val="tx1"/>
                </a:solidFill>
                <a:effectLst/>
                <a:latin typeface="+mn-lt"/>
                <a:ea typeface="+mn-ea"/>
                <a:cs typeface="+mn-cs"/>
              </a:rPr>
              <a:t>Bildungshype- Kinder sollten so früh wie möglich so intensiv wie möglich gefördert werden- für freies Spielen oder </a:t>
            </a:r>
            <a:r>
              <a:rPr lang="de-DE" sz="1200" kern="1200" dirty="0" err="1">
                <a:solidFill>
                  <a:schemeClr val="tx1"/>
                </a:solidFill>
                <a:effectLst/>
                <a:latin typeface="+mn-lt"/>
                <a:ea typeface="+mn-ea"/>
                <a:cs typeface="+mn-cs"/>
              </a:rPr>
              <a:t>unverplante</a:t>
            </a:r>
            <a:r>
              <a:rPr lang="de-DE" sz="1200" kern="1200" dirty="0">
                <a:solidFill>
                  <a:schemeClr val="tx1"/>
                </a:solidFill>
                <a:effectLst/>
                <a:latin typeface="+mn-lt"/>
                <a:ea typeface="+mn-ea"/>
                <a:cs typeface="+mn-cs"/>
              </a:rPr>
              <a:t> Zeit ist kaum noch Zeit. (s. 9. Familienbericht, S.33)</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ROLLEN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Rollenverteilung hat sich verändert: </a:t>
            </a:r>
          </a:p>
          <a:p>
            <a:pPr lvl="0"/>
            <a:r>
              <a:rPr lang="de-DE" sz="1200" kern="1200" dirty="0">
                <a:solidFill>
                  <a:schemeClr val="tx1"/>
                </a:solidFill>
                <a:effectLst/>
                <a:latin typeface="+mn-lt"/>
                <a:ea typeface="+mn-ea"/>
                <a:cs typeface="+mn-cs"/>
              </a:rPr>
              <a:t>Mütter sind meistens teilzeitig berufstätig, fast 80% der Familien haben Eltern, die beide berufstätig sind</a:t>
            </a:r>
          </a:p>
          <a:p>
            <a:pPr lvl="0"/>
            <a:r>
              <a:rPr lang="de-DE" sz="1200" kern="1200" dirty="0">
                <a:solidFill>
                  <a:schemeClr val="tx1"/>
                </a:solidFill>
                <a:effectLst/>
                <a:latin typeface="+mn-lt"/>
                <a:ea typeface="+mn-ea"/>
                <a:cs typeface="+mn-cs"/>
              </a:rPr>
              <a:t>Väter werden mehr und mehr „aktive“ Väter, nehmen Elternzeit, fahren mit dem Kinderwagen herum, reduzieren aber interessanterweise mehrheitlich nicht ihre beruflichen Arbeitszeiten</a:t>
            </a:r>
          </a:p>
          <a:p>
            <a:r>
              <a:rPr lang="de-DE" sz="1200" kern="1200" dirty="0">
                <a:solidFill>
                  <a:schemeClr val="tx1"/>
                </a:solidFill>
                <a:effectLst/>
                <a:latin typeface="+mn-lt"/>
                <a:ea typeface="+mn-ea"/>
                <a:cs typeface="+mn-cs"/>
              </a:rPr>
              <a:t>Gleichzeitig eine Re- </a:t>
            </a:r>
            <a:r>
              <a:rPr lang="de-DE" sz="1200" kern="1200" dirty="0" err="1">
                <a:solidFill>
                  <a:schemeClr val="tx1"/>
                </a:solidFill>
                <a:effectLst/>
                <a:latin typeface="+mn-lt"/>
                <a:ea typeface="+mn-ea"/>
                <a:cs typeface="+mn-cs"/>
              </a:rPr>
              <a:t>Traditionalisierung</a:t>
            </a:r>
            <a:r>
              <a:rPr lang="de-DE" sz="1200" kern="1200" dirty="0">
                <a:solidFill>
                  <a:schemeClr val="tx1"/>
                </a:solidFill>
                <a:effectLst/>
                <a:latin typeface="+mn-lt"/>
                <a:ea typeface="+mn-ea"/>
                <a:cs typeface="+mn-cs"/>
              </a:rPr>
              <a:t> der Rollenbilder, d.h. Mütter übernehmen trotzdem mehrheitlich Haushalt und Kinder, man spricht vom „modernisierten </a:t>
            </a:r>
            <a:r>
              <a:rPr lang="de-DE" sz="1200" kern="1200" dirty="0" err="1">
                <a:solidFill>
                  <a:schemeClr val="tx1"/>
                </a:solidFill>
                <a:effectLst/>
                <a:latin typeface="+mn-lt"/>
                <a:ea typeface="+mn-ea"/>
                <a:cs typeface="+mn-cs"/>
              </a:rPr>
              <a:t>Ernährermodell</a:t>
            </a:r>
            <a:r>
              <a:rPr lang="de-DE" sz="1200" kern="1200" dirty="0">
                <a:solidFill>
                  <a:schemeClr val="tx1"/>
                </a:solidFill>
                <a:effectLst/>
                <a:latin typeface="+mn-lt"/>
                <a:ea typeface="+mn-ea"/>
                <a:cs typeface="+mn-cs"/>
              </a:rPr>
              <a:t>“ mit Vollzeit- Vater und Teilzeit Mutter, das ganz charakteristisch ist für Deutschland. Das heißt aber auch, wir haben vermehrt die besondere Herausforderung von Vereinbarkeit von Familie und Beruf und das betrifft häufiger die Mütter. Der gesellschaftliche Wandel setzt eine intensive elterliche Fürsorge als Standard und fordert von den Eltern, besonders von den Müttern, einen hohen Einsatz und an vielen Stellen führt das auch zu Überforderung. Die Eltern sind einer Doppel-, Dreifach- oder sogar Vierfach-Belastung ausgesetzt und Viele antworten auf die Frage, was sie gebrauchen könnten mit „eine Haushaltshilfe“.</a:t>
            </a:r>
          </a:p>
          <a:p>
            <a:r>
              <a:rPr lang="de-DE" sz="1200" kern="1200" dirty="0">
                <a:solidFill>
                  <a:schemeClr val="tx1"/>
                </a:solidFill>
                <a:effectLst/>
                <a:latin typeface="+mn-lt"/>
                <a:ea typeface="+mn-ea"/>
                <a:cs typeface="+mn-cs"/>
              </a:rPr>
              <a:t>(s. auch Beobachtung der Familienstudie der Evangelischen Hochschule in Ludwigsburg 2022)</a:t>
            </a:r>
          </a:p>
          <a:p>
            <a:r>
              <a:rPr lang="de-DE" sz="1200" b="1" kern="1200" dirty="0">
                <a:solidFill>
                  <a:schemeClr val="tx1"/>
                </a:solidFill>
                <a:effectLst/>
                <a:latin typeface="+mn-lt"/>
                <a:ea typeface="+mn-ea"/>
                <a:cs typeface="+mn-cs"/>
              </a:rPr>
              <a:t>GELD</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wirtschaftliche Situation von Familien in Deutschland hat sich in den letzten 15 Jahren mehrheitlich positiv entwickelt. Allerdings hat die Ungleichheit an den Rändern der Einkommensverteilung zugenommen. Jedes fünfte Kind unter 18 Jahren in Deutschland ist von relativer Einkommensarmut der Eltern bedroht. Hauptbetroffene sind Alleinerziehende, </a:t>
            </a:r>
            <a:r>
              <a:rPr lang="de-DE" sz="1200" kern="1200" dirty="0" err="1">
                <a:solidFill>
                  <a:schemeClr val="tx1"/>
                </a:solidFill>
                <a:effectLst/>
                <a:latin typeface="+mn-lt"/>
                <a:ea typeface="+mn-ea"/>
                <a:cs typeface="+mn-cs"/>
              </a:rPr>
              <a:t>Mehrkindfamilien</a:t>
            </a:r>
            <a:r>
              <a:rPr lang="de-DE" sz="1200" kern="1200" dirty="0">
                <a:solidFill>
                  <a:schemeClr val="tx1"/>
                </a:solidFill>
                <a:effectLst/>
                <a:latin typeface="+mn-lt"/>
                <a:ea typeface="+mn-ea"/>
                <a:cs typeface="+mn-cs"/>
              </a:rPr>
              <a:t>, Familien mit geringen Bildungsressourcen und zugewanderte Familien. (s. auch Sozio-</a:t>
            </a:r>
            <a:r>
              <a:rPr lang="de-DE" sz="1200" kern="1200" dirty="0" err="1">
                <a:solidFill>
                  <a:schemeClr val="tx1"/>
                </a:solidFill>
                <a:effectLst/>
                <a:latin typeface="+mn-lt"/>
                <a:ea typeface="+mn-ea"/>
                <a:cs typeface="+mn-cs"/>
              </a:rPr>
              <a:t>oekonomisches</a:t>
            </a:r>
            <a:r>
              <a:rPr lang="de-DE" sz="1200" kern="1200" dirty="0">
                <a:solidFill>
                  <a:schemeClr val="tx1"/>
                </a:solidFill>
                <a:effectLst/>
                <a:latin typeface="+mn-lt"/>
                <a:ea typeface="+mn-ea"/>
                <a:cs typeface="+mn-cs"/>
              </a:rPr>
              <a:t> Panel (SOEP) und Mikrozensus und Studie der Bertelsmann- Stiftung: </a:t>
            </a:r>
            <a:r>
              <a:rPr lang="de-DE" sz="1200" u="sng" kern="1200" dirty="0">
                <a:solidFill>
                  <a:schemeClr val="tx1"/>
                </a:solidFill>
                <a:effectLst/>
                <a:latin typeface="+mn-lt"/>
                <a:ea typeface="+mn-ea"/>
                <a:cs typeface="+mn-cs"/>
                <a:hlinkClick r:id="rId3"/>
              </a:rPr>
              <a:t>Viele Familien ärmer als bislang gedacht: Bertelsmann Stiftung (bertelsmann-stiftung.de)</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Kulturelle Vielfalt</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steigender Anteil von Familien, 40% der Familien leben in kultureller Diversität. D.h. entweder ein Familienmitglied oder alle haben einen </a:t>
            </a:r>
            <a:r>
              <a:rPr lang="de-DE" sz="1200" kern="1200" dirty="0" err="1">
                <a:solidFill>
                  <a:schemeClr val="tx1"/>
                </a:solidFill>
                <a:effectLst/>
                <a:latin typeface="+mn-lt"/>
                <a:ea typeface="+mn-ea"/>
                <a:cs typeface="+mn-cs"/>
              </a:rPr>
              <a:t>Migrationshintergund</a:t>
            </a:r>
            <a:r>
              <a:rPr lang="de-DE" sz="1200" kern="1200" dirty="0">
                <a:solidFill>
                  <a:schemeClr val="tx1"/>
                </a:solidFill>
                <a:effectLst/>
                <a:latin typeface="+mn-lt"/>
                <a:ea typeface="+mn-ea"/>
                <a:cs typeface="+mn-cs"/>
              </a:rPr>
              <a:t> oder sind binational.</a:t>
            </a:r>
          </a:p>
          <a:p>
            <a:r>
              <a:rPr lang="de-DE" sz="1200" b="1" kern="1200" dirty="0">
                <a:solidFill>
                  <a:schemeClr val="tx1"/>
                </a:solidFill>
                <a:effectLst/>
                <a:latin typeface="+mn-lt"/>
                <a:ea typeface="+mn-ea"/>
                <a:cs typeface="+mn-cs"/>
              </a:rPr>
              <a:t>DOING FAMILY</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Soziologen sprechen heute von Familie als „Herstellungsleistung“ oder „</a:t>
            </a:r>
            <a:r>
              <a:rPr lang="de-DE" sz="1200" kern="1200" dirty="0" err="1">
                <a:solidFill>
                  <a:schemeClr val="tx1"/>
                </a:solidFill>
                <a:effectLst/>
                <a:latin typeface="+mn-lt"/>
                <a:ea typeface="+mn-ea"/>
                <a:cs typeface="+mn-cs"/>
              </a:rPr>
              <a:t>doing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family</a:t>
            </a:r>
            <a:r>
              <a:rPr lang="de-DE" sz="1200" kern="1200" dirty="0">
                <a:solidFill>
                  <a:schemeClr val="tx1"/>
                </a:solidFill>
                <a:effectLst/>
                <a:latin typeface="+mn-lt"/>
                <a:ea typeface="+mn-ea"/>
                <a:cs typeface="+mn-cs"/>
              </a:rPr>
              <a:t>“. Familie kostet was: und zwar nicht nur Geld (eine Familie zu gründen erhöht das Armutsrisiko immens), sondern auch Organisation, Nerven, Kraft und Zeit. Und das mündet ganz häufig in eine Überforderung der Eltern. Und das nicht erst seit Corona. Vielmehr ist Corona fast wie ein Brennglas auf die Situation von Familien.</a:t>
            </a:r>
          </a:p>
          <a:p>
            <a:r>
              <a:rPr lang="de-DE" sz="1200" kern="1200" dirty="0">
                <a:solidFill>
                  <a:schemeClr val="tx1"/>
                </a:solidFill>
                <a:effectLst/>
                <a:latin typeface="+mn-lt"/>
                <a:ea typeface="+mn-ea"/>
                <a:cs typeface="+mn-cs"/>
              </a:rPr>
              <a:t>Als Kirche Kunterbunt fragen wir uns, wie wir als Kirche heute auf die Situation von Familien reagieren können und wie Kirche aussehen muss, die Familien im Blick hat.</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FAMILIE</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Aber Familie- und das ist interessant- ist auch heute für die meisten jungen Menschen die erstrebenswerte Lebensform. Versch. Studien belegen das. „Familie als das höchste Gut.“ (Shell Jugendstudie) Familie wird damit aber auch häufig überfrachtet, für das persönliche Glück verantwortlich zu sein. Der Anspruch, dass alles optimal laufen muss in der Familie, führt bei vielen Eltern auch zu einem enormen Druck. Viele Eltern empfinden, im Vergleich zu früher, höhere Erwartungen an ihre Rolle und finden, dass Erziehung schwieriger geworden ist. Dazu kommt das verbreitete Ideal einer kindzentrierten</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Erziehung, die die Wünsche und Interessen der Kinder in den Vordergrund rückt. </a:t>
            </a:r>
          </a:p>
          <a:p>
            <a:r>
              <a:rPr lang="de-DE" sz="1200" kern="1200" dirty="0">
                <a:solidFill>
                  <a:schemeClr val="tx1"/>
                </a:solidFill>
                <a:effectLst/>
                <a:latin typeface="+mn-lt"/>
                <a:ea typeface="+mn-ea"/>
                <a:cs typeface="+mn-cs"/>
              </a:rPr>
              <a:t>(Neunter Familienbericht S. 23)</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18</a:t>
            </a:fld>
            <a:endParaRPr lang="de-DE"/>
          </a:p>
        </p:txBody>
      </p:sp>
    </p:spTree>
    <p:extLst>
      <p:ext uri="{BB962C8B-B14F-4D97-AF65-F5344CB8AC3E}">
        <p14:creationId xmlns:p14="http://schemas.microsoft.com/office/powerpoint/2010/main" val="4222746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Unsere fünf Grundwerte</a:t>
            </a:r>
          </a:p>
          <a:p>
            <a:r>
              <a:rPr lang="de-DE" b="1" dirty="0"/>
              <a:t>gastfreundlich</a:t>
            </a:r>
            <a:r>
              <a:rPr lang="de-DE" dirty="0"/>
              <a:t>: Wir leben eine Willkommens-Kultur und heißen Neue herzlich willkommen. Fröhliche Tischgemeinschaft ist eigentlich ein altes Kennzeichen der Christen und wird neu erlebt. Gott ist der Gastgeber, wir alle sind seine Gäste. </a:t>
            </a:r>
          </a:p>
          <a:p>
            <a:r>
              <a:rPr lang="de-DE" b="1" dirty="0"/>
              <a:t>generationenübergreifend</a:t>
            </a:r>
            <a:r>
              <a:rPr lang="de-DE" dirty="0"/>
              <a:t>: Erwachsene lernen von Kindern. Sie stellen oft die ehrlichen und tiefen Fragen. Kirche Kunterbunt ist kein Kinderprogramm mit Erwachsenen- Aufsicht. Bei den Stationen während der Aktiv- Zeit und bei der Feier- Zeit werden Jüngere und Ältere gleichzeitig angesprochen.</a:t>
            </a:r>
          </a:p>
          <a:p>
            <a:r>
              <a:rPr lang="de-DE" b="1" dirty="0"/>
              <a:t>kreativ</a:t>
            </a:r>
            <a:r>
              <a:rPr lang="de-DE" dirty="0"/>
              <a:t>: Beteiligung wird bei Kirche Kunterbunt ganz großgeschrieben. Die Grundhaltung ist nicht ein „Wir für euch“, sondern ein „Wir mit euch“. Ein gemeinsamer Lern-Raum eröffnet sich zum Entdecken des Evangeliums mit allen Sinnen und auf ganz kreative Weise. </a:t>
            </a:r>
          </a:p>
          <a:p>
            <a:r>
              <a:rPr lang="de-DE" b="1" dirty="0"/>
              <a:t>fröhlich feiernd</a:t>
            </a:r>
            <a:r>
              <a:rPr lang="de-DE" dirty="0"/>
              <a:t>: Kirche Kunterbunt ist eine charmant chaotische „Auszeit“ im Alltag. Gemeinsam feiern wir die Gegenwart Gottes. Wir erleben Gemeinschaft, genießen miteinander das Essen und entdecken, wie kreativ wir sind.</a:t>
            </a:r>
          </a:p>
          <a:p>
            <a:r>
              <a:rPr lang="de-DE" b="1" dirty="0"/>
              <a:t>christuszentriert</a:t>
            </a:r>
            <a:r>
              <a:rPr lang="de-DE" dirty="0"/>
              <a:t>: Kirche Kunterbunt ist ganz weit offen – und hat doch eine klare Mitte. Der Glaube an Christus kommt nicht belehrend daher, sondern stiftet Gemeinschaft und kann ohne Zwang ausprobiert und erlebt werden.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19</a:t>
            </a:fld>
            <a:endParaRPr lang="de-DE"/>
          </a:p>
        </p:txBody>
      </p:sp>
    </p:spTree>
    <p:extLst>
      <p:ext uri="{BB962C8B-B14F-4D97-AF65-F5344CB8AC3E}">
        <p14:creationId xmlns:p14="http://schemas.microsoft.com/office/powerpoint/2010/main" val="266326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Kirche Kunterbunt startet mit einer einladenden Willkommens-Zeit.</a:t>
            </a:r>
            <a:r>
              <a:rPr lang="de-DE" b="0" dirty="0">
                <a:effectLst/>
              </a:rPr>
              <a:t> Familien erleben so häufig die Situation, schnell zu einem Termin bereit zu sein – bei Kirche Kunterbunt wollen wir der Hektik entgehen und haben deswegen einen </a:t>
            </a:r>
            <a:r>
              <a:rPr lang="de-DE" b="0" dirty="0" err="1">
                <a:effectLst/>
              </a:rPr>
              <a:t>Ankommenszeitraum</a:t>
            </a:r>
            <a:r>
              <a:rPr lang="de-DE" b="0" dirty="0">
                <a:effectLst/>
              </a:rPr>
              <a:t> bei Kirche Kunterbunt. Nach einer offen Zeit startet die Kirche Kunterbunt mit einer herzlichen Begrüßung an alle. Jede Kirche Kunterbunt steht unter einem Thema oder einer biblischen Erzählung. Bei der Willkommenszeit wird schon das Thema benannt und auf kreative Weise eingeführt. Vielleicht mit einem Theater? Oder einem Spiel für alle? Vielleicht gibt es einen Begrüßungssong für alle? Nach einer kurzen Stationsvorstellung werden die Familien zu der Aktiv-Zeit eingeladen.</a:t>
            </a:r>
            <a:endParaRPr lang="de-DE" dirty="0"/>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20</a:t>
            </a:fld>
            <a:endParaRPr lang="de-DE"/>
          </a:p>
        </p:txBody>
      </p:sp>
    </p:spTree>
    <p:extLst>
      <p:ext uri="{BB962C8B-B14F-4D97-AF65-F5344CB8AC3E}">
        <p14:creationId xmlns:p14="http://schemas.microsoft.com/office/powerpoint/2010/main" val="72890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Stellt euch vor: Es gäbe eine Kirche…</a:t>
            </a:r>
          </a:p>
        </p:txBody>
      </p:sp>
      <p:sp>
        <p:nvSpPr>
          <p:cNvPr id="4" name="Foliennummernplatzhalter 3"/>
          <p:cNvSpPr>
            <a:spLocks noGrp="1"/>
          </p:cNvSpPr>
          <p:nvPr>
            <p:ph type="sldNum" sz="quarter" idx="5"/>
          </p:nvPr>
        </p:nvSpPr>
        <p:spPr/>
        <p:txBody>
          <a:bodyPr/>
          <a:lstStyle/>
          <a:p>
            <a:fld id="{63C67298-CC3F-4B7E-A89D-DC3EFFCBD744}" type="slidenum">
              <a:rPr lang="de-DE" smtClean="0"/>
              <a:t>3</a:t>
            </a:fld>
            <a:endParaRPr lang="de-DE"/>
          </a:p>
        </p:txBody>
      </p:sp>
    </p:spTree>
    <p:extLst>
      <p:ext uri="{BB962C8B-B14F-4D97-AF65-F5344CB8AC3E}">
        <p14:creationId xmlns:p14="http://schemas.microsoft.com/office/powerpoint/2010/main" val="3149148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Ganz wichtig ist uns, dass alle ein Namensschild bekommen – sowohl die Erwachsenen, als auch die Kinder. Wir wollen uns ja alle mit Namen ansprechen können. </a:t>
            </a:r>
          </a:p>
        </p:txBody>
      </p:sp>
      <p:sp>
        <p:nvSpPr>
          <p:cNvPr id="4" name="Foliennummernplatzhalter 3"/>
          <p:cNvSpPr>
            <a:spLocks noGrp="1"/>
          </p:cNvSpPr>
          <p:nvPr>
            <p:ph type="sldNum" sz="quarter" idx="5"/>
          </p:nvPr>
        </p:nvSpPr>
        <p:spPr/>
        <p:txBody>
          <a:bodyPr/>
          <a:lstStyle/>
          <a:p>
            <a:fld id="{63C67298-CC3F-4B7E-A89D-DC3EFFCBD744}" type="slidenum">
              <a:rPr lang="de-DE" smtClean="0"/>
              <a:t>21</a:t>
            </a:fld>
            <a:endParaRPr lang="de-DE"/>
          </a:p>
        </p:txBody>
      </p:sp>
    </p:spTree>
    <p:extLst>
      <p:ext uri="{BB962C8B-B14F-4D97-AF65-F5344CB8AC3E}">
        <p14:creationId xmlns:p14="http://schemas.microsoft.com/office/powerpoint/2010/main" val="3131698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Musik, Theater, Deko, Spiel – in der Kirche Kunterbunt wird auf kreative Weise das Thema der jeweiligen Kirche Kunterbunt eröffnet.</a:t>
            </a:r>
          </a:p>
        </p:txBody>
      </p:sp>
      <p:sp>
        <p:nvSpPr>
          <p:cNvPr id="4" name="Foliennummernplatzhalter 3"/>
          <p:cNvSpPr>
            <a:spLocks noGrp="1"/>
          </p:cNvSpPr>
          <p:nvPr>
            <p:ph type="sldNum" sz="quarter" idx="5"/>
          </p:nvPr>
        </p:nvSpPr>
        <p:spPr/>
        <p:txBody>
          <a:bodyPr/>
          <a:lstStyle/>
          <a:p>
            <a:fld id="{63C67298-CC3F-4B7E-A89D-DC3EFFCBD744}" type="slidenum">
              <a:rPr lang="de-DE" smtClean="0"/>
              <a:t>22</a:t>
            </a:fld>
            <a:endParaRPr lang="de-DE"/>
          </a:p>
        </p:txBody>
      </p:sp>
    </p:spTree>
    <p:extLst>
      <p:ext uri="{BB962C8B-B14F-4D97-AF65-F5344CB8AC3E}">
        <p14:creationId xmlns:p14="http://schemas.microsoft.com/office/powerpoint/2010/main" val="3172817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Passende Deko zum Thema der Kirche Kunterbunt und ein Begrüßungssong</a:t>
            </a:r>
          </a:p>
        </p:txBody>
      </p:sp>
      <p:sp>
        <p:nvSpPr>
          <p:cNvPr id="4" name="Foliennummernplatzhalter 3"/>
          <p:cNvSpPr>
            <a:spLocks noGrp="1"/>
          </p:cNvSpPr>
          <p:nvPr>
            <p:ph type="sldNum" sz="quarter" idx="5"/>
          </p:nvPr>
        </p:nvSpPr>
        <p:spPr/>
        <p:txBody>
          <a:bodyPr/>
          <a:lstStyle/>
          <a:p>
            <a:fld id="{63C67298-CC3F-4B7E-A89D-DC3EFFCBD744}" type="slidenum">
              <a:rPr lang="de-DE" smtClean="0"/>
              <a:t>23</a:t>
            </a:fld>
            <a:endParaRPr lang="de-DE"/>
          </a:p>
        </p:txBody>
      </p:sp>
    </p:spTree>
    <p:extLst>
      <p:ext uri="{BB962C8B-B14F-4D97-AF65-F5344CB8AC3E}">
        <p14:creationId xmlns:p14="http://schemas.microsoft.com/office/powerpoint/2010/main" val="205626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der Willkommenszeit wird das Thema der Kirche Kunterbunt in der Aktiv-Zeit mit allen Sinnen erlebt: Es gibt in der Aktiv-Zeit eine bunte Vielfalt an Stationen: sportliche, experimentelle, genussvolle, kreative, nachdenkliche, stille und laute Stationen, an denen die Familien sich je nach Lust und Situation ausprobieren dürfen. In der Aktiv-Zeit gibt es die Chance, einen Bibeltext so richtig nachfühlen zu können: mal auf einen Baum zu klettern wie Zachäus oder mal Geschenke in einem Parcours zur Krippe zu tragen, wie die Sterndeutenden oder mal etwas über einen Wal zu lernen, wie Jonah.</a:t>
            </a:r>
          </a:p>
        </p:txBody>
      </p:sp>
      <p:sp>
        <p:nvSpPr>
          <p:cNvPr id="4" name="Foliennummernplatzhalter 3"/>
          <p:cNvSpPr>
            <a:spLocks noGrp="1"/>
          </p:cNvSpPr>
          <p:nvPr>
            <p:ph type="sldNum" sz="quarter" idx="5"/>
          </p:nvPr>
        </p:nvSpPr>
        <p:spPr/>
        <p:txBody>
          <a:bodyPr/>
          <a:lstStyle/>
          <a:p>
            <a:fld id="{63C67298-CC3F-4B7E-A89D-DC3EFFCBD744}" type="slidenum">
              <a:rPr lang="de-DE" smtClean="0"/>
              <a:t>24</a:t>
            </a:fld>
            <a:endParaRPr lang="de-DE"/>
          </a:p>
        </p:txBody>
      </p:sp>
    </p:spTree>
    <p:extLst>
      <p:ext uri="{BB962C8B-B14F-4D97-AF65-F5344CB8AC3E}">
        <p14:creationId xmlns:p14="http://schemas.microsoft.com/office/powerpoint/2010/main" val="193544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Bunte, kreative Stationen</a:t>
            </a:r>
          </a:p>
        </p:txBody>
      </p:sp>
      <p:sp>
        <p:nvSpPr>
          <p:cNvPr id="4" name="Foliennummernplatzhalter 3"/>
          <p:cNvSpPr>
            <a:spLocks noGrp="1"/>
          </p:cNvSpPr>
          <p:nvPr>
            <p:ph type="sldNum" sz="quarter" idx="5"/>
          </p:nvPr>
        </p:nvSpPr>
        <p:spPr/>
        <p:txBody>
          <a:bodyPr/>
          <a:lstStyle/>
          <a:p>
            <a:fld id="{63C67298-CC3F-4B7E-A89D-DC3EFFCBD744}" type="slidenum">
              <a:rPr lang="de-DE" smtClean="0"/>
              <a:t>25</a:t>
            </a:fld>
            <a:endParaRPr lang="de-DE"/>
          </a:p>
        </p:txBody>
      </p:sp>
    </p:spTree>
    <p:extLst>
      <p:ext uri="{BB962C8B-B14F-4D97-AF65-F5344CB8AC3E}">
        <p14:creationId xmlns:p14="http://schemas.microsoft.com/office/powerpoint/2010/main" val="2402411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Bunte, kreative Stationen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26</a:t>
            </a:fld>
            <a:endParaRPr lang="de-DE"/>
          </a:p>
        </p:txBody>
      </p:sp>
    </p:spTree>
    <p:extLst>
      <p:ext uri="{BB962C8B-B14F-4D97-AF65-F5344CB8AC3E}">
        <p14:creationId xmlns:p14="http://schemas.microsoft.com/office/powerpoint/2010/main" val="373913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Bunte, kreative Stationen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27</a:t>
            </a:fld>
            <a:endParaRPr lang="de-DE"/>
          </a:p>
        </p:txBody>
      </p:sp>
    </p:spTree>
    <p:extLst>
      <p:ext uri="{BB962C8B-B14F-4D97-AF65-F5344CB8AC3E}">
        <p14:creationId xmlns:p14="http://schemas.microsoft.com/office/powerpoint/2010/main" val="1683752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28</a:t>
            </a:fld>
            <a:endParaRPr lang="de-DE"/>
          </a:p>
        </p:txBody>
      </p:sp>
    </p:spTree>
    <p:extLst>
      <p:ext uri="{BB962C8B-B14F-4D97-AF65-F5344CB8AC3E}">
        <p14:creationId xmlns:p14="http://schemas.microsoft.com/office/powerpoint/2010/main" val="12227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Bunte, kreative Stationen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29</a:t>
            </a:fld>
            <a:endParaRPr lang="de-DE"/>
          </a:p>
        </p:txBody>
      </p:sp>
    </p:spTree>
    <p:extLst>
      <p:ext uri="{BB962C8B-B14F-4D97-AF65-F5344CB8AC3E}">
        <p14:creationId xmlns:p14="http://schemas.microsoft.com/office/powerpoint/2010/main" val="121719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Bunte, kreative Stationen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30</a:t>
            </a:fld>
            <a:endParaRPr lang="de-DE"/>
          </a:p>
        </p:txBody>
      </p:sp>
    </p:spTree>
    <p:extLst>
      <p:ext uri="{BB962C8B-B14F-4D97-AF65-F5344CB8AC3E}">
        <p14:creationId xmlns:p14="http://schemas.microsoft.com/office/powerpoint/2010/main" val="155186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zum Reflektieren</a:t>
            </a:r>
          </a:p>
        </p:txBody>
      </p:sp>
      <p:sp>
        <p:nvSpPr>
          <p:cNvPr id="4" name="Foliennummernplatzhalter 3"/>
          <p:cNvSpPr>
            <a:spLocks noGrp="1"/>
          </p:cNvSpPr>
          <p:nvPr>
            <p:ph type="sldNum" sz="quarter" idx="5"/>
          </p:nvPr>
        </p:nvSpPr>
        <p:spPr/>
        <p:txBody>
          <a:bodyPr/>
          <a:lstStyle/>
          <a:p>
            <a:fld id="{63C67298-CC3F-4B7E-A89D-DC3EFFCBD744}" type="slidenum">
              <a:rPr lang="de-DE" smtClean="0"/>
              <a:t>4</a:t>
            </a:fld>
            <a:endParaRPr lang="de-DE"/>
          </a:p>
        </p:txBody>
      </p:sp>
    </p:spTree>
    <p:extLst>
      <p:ext uri="{BB962C8B-B14F-4D97-AF65-F5344CB8AC3E}">
        <p14:creationId xmlns:p14="http://schemas.microsoft.com/office/powerpoint/2010/main" val="1715997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31</a:t>
            </a:fld>
            <a:endParaRPr lang="de-DE"/>
          </a:p>
        </p:txBody>
      </p:sp>
    </p:spTree>
    <p:extLst>
      <p:ext uri="{BB962C8B-B14F-4D97-AF65-F5344CB8AC3E}">
        <p14:creationId xmlns:p14="http://schemas.microsoft.com/office/powerpoint/2010/main" val="1659900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Bunte, kreative Stationen</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32</a:t>
            </a:fld>
            <a:endParaRPr lang="de-DE"/>
          </a:p>
        </p:txBody>
      </p:sp>
    </p:spTree>
    <p:extLst>
      <p:ext uri="{BB962C8B-B14F-4D97-AF65-F5344CB8AC3E}">
        <p14:creationId xmlns:p14="http://schemas.microsoft.com/office/powerpoint/2010/main" val="2424459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Stationen müssen nicht teuer sein, um gut zu sein: Eine beliebte Station kann auch das Upcycling sein – hier kann aus etwas Altem etwas Neues entstehen.</a:t>
            </a:r>
          </a:p>
        </p:txBody>
      </p:sp>
      <p:sp>
        <p:nvSpPr>
          <p:cNvPr id="4" name="Foliennummernplatzhalter 3"/>
          <p:cNvSpPr>
            <a:spLocks noGrp="1"/>
          </p:cNvSpPr>
          <p:nvPr>
            <p:ph type="sldNum" sz="quarter" idx="5"/>
          </p:nvPr>
        </p:nvSpPr>
        <p:spPr/>
        <p:txBody>
          <a:bodyPr/>
          <a:lstStyle/>
          <a:p>
            <a:fld id="{63C67298-CC3F-4B7E-A89D-DC3EFFCBD744}" type="slidenum">
              <a:rPr lang="de-DE" smtClean="0"/>
              <a:t>33</a:t>
            </a:fld>
            <a:endParaRPr lang="de-DE"/>
          </a:p>
        </p:txBody>
      </p:sp>
    </p:spTree>
    <p:extLst>
      <p:ext uri="{BB962C8B-B14F-4D97-AF65-F5344CB8AC3E}">
        <p14:creationId xmlns:p14="http://schemas.microsoft.com/office/powerpoint/2010/main" val="2694383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der Aktiv-Zeit beginnt die Feier-Zeit, in der alle Erfahrungen und Erlebnisse aus der Aktiv-Zeit zusammengefasst werden. Das geschieht durch eine kreative Verkündigung, in der die Stationen noch einmal aufzugreifen und zu benennen. Das geschieht durch einen kurzen Gedanken, den die Familien aus der Kirche Kunterbunt mitnehmen können. Das geschieht mit gemeinsamer Musik und kreativen Gebeten und Segen.</a:t>
            </a:r>
          </a:p>
        </p:txBody>
      </p:sp>
      <p:sp>
        <p:nvSpPr>
          <p:cNvPr id="4" name="Foliennummernplatzhalter 3"/>
          <p:cNvSpPr>
            <a:spLocks noGrp="1"/>
          </p:cNvSpPr>
          <p:nvPr>
            <p:ph type="sldNum" sz="quarter" idx="5"/>
          </p:nvPr>
        </p:nvSpPr>
        <p:spPr/>
        <p:txBody>
          <a:bodyPr/>
          <a:lstStyle/>
          <a:p>
            <a:fld id="{63C67298-CC3F-4B7E-A89D-DC3EFFCBD744}" type="slidenum">
              <a:rPr lang="de-DE" smtClean="0"/>
              <a:t>34</a:t>
            </a:fld>
            <a:endParaRPr lang="de-DE"/>
          </a:p>
        </p:txBody>
      </p:sp>
    </p:spTree>
    <p:extLst>
      <p:ext uri="{BB962C8B-B14F-4D97-AF65-F5344CB8AC3E}">
        <p14:creationId xmlns:p14="http://schemas.microsoft.com/office/powerpoint/2010/main" val="1960732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35</a:t>
            </a:fld>
            <a:endParaRPr lang="de-DE"/>
          </a:p>
        </p:txBody>
      </p:sp>
    </p:spTree>
    <p:extLst>
      <p:ext uri="{BB962C8B-B14F-4D97-AF65-F5344CB8AC3E}">
        <p14:creationId xmlns:p14="http://schemas.microsoft.com/office/powerpoint/2010/main" val="4051608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Kirche Kunterbunt ist uns wichtig, dass Gebete und Segen ganz nah verknüpft sind mit unserem Alltag. Deswegen wird auch mit Alltagsgegenständen gebetet: mit Seifenblasen, mit Rosmarin, mit Socken und Murmeln, mit Konfetti, Decken und Frühstücks-Loops, etc.</a:t>
            </a:r>
          </a:p>
        </p:txBody>
      </p:sp>
      <p:sp>
        <p:nvSpPr>
          <p:cNvPr id="4" name="Foliennummernplatzhalter 3"/>
          <p:cNvSpPr>
            <a:spLocks noGrp="1"/>
          </p:cNvSpPr>
          <p:nvPr>
            <p:ph type="sldNum" sz="quarter" idx="5"/>
          </p:nvPr>
        </p:nvSpPr>
        <p:spPr/>
        <p:txBody>
          <a:bodyPr/>
          <a:lstStyle/>
          <a:p>
            <a:fld id="{63C67298-CC3F-4B7E-A89D-DC3EFFCBD744}" type="slidenum">
              <a:rPr lang="de-DE" smtClean="0"/>
              <a:t>36</a:t>
            </a:fld>
            <a:endParaRPr lang="de-DE"/>
          </a:p>
        </p:txBody>
      </p:sp>
    </p:spTree>
    <p:extLst>
      <p:ext uri="{BB962C8B-B14F-4D97-AF65-F5344CB8AC3E}">
        <p14:creationId xmlns:p14="http://schemas.microsoft.com/office/powerpoint/2010/main" val="1781493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Wunderkerzen-Segen</a:t>
            </a:r>
          </a:p>
        </p:txBody>
      </p:sp>
      <p:sp>
        <p:nvSpPr>
          <p:cNvPr id="4" name="Foliennummernplatzhalter 3"/>
          <p:cNvSpPr>
            <a:spLocks noGrp="1"/>
          </p:cNvSpPr>
          <p:nvPr>
            <p:ph type="sldNum" sz="quarter" idx="5"/>
          </p:nvPr>
        </p:nvSpPr>
        <p:spPr/>
        <p:txBody>
          <a:bodyPr/>
          <a:lstStyle/>
          <a:p>
            <a:fld id="{63C67298-CC3F-4B7E-A89D-DC3EFFCBD744}" type="slidenum">
              <a:rPr lang="de-DE" smtClean="0"/>
              <a:t>37</a:t>
            </a:fld>
            <a:endParaRPr lang="de-DE"/>
          </a:p>
        </p:txBody>
      </p:sp>
    </p:spTree>
    <p:extLst>
      <p:ext uri="{BB962C8B-B14F-4D97-AF65-F5344CB8AC3E}">
        <p14:creationId xmlns:p14="http://schemas.microsoft.com/office/powerpoint/2010/main" val="2038112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Weil wir nicht nur eine Veranstaltung durchführen wollen, sondern vor allem eine Gemeinschaft bilden, gibt es nach der Feier-Zeit noch eine gemeinsame Essenszeit. Bei der Essenszeit zählt vor allem die Gemeinschaft. Hier ist Zeit, dass Eltern miteinander ins Gespräch kommen und Kinder Freundschaften bilden können.</a:t>
            </a:r>
          </a:p>
        </p:txBody>
      </p:sp>
      <p:sp>
        <p:nvSpPr>
          <p:cNvPr id="4" name="Foliennummernplatzhalter 3"/>
          <p:cNvSpPr>
            <a:spLocks noGrp="1"/>
          </p:cNvSpPr>
          <p:nvPr>
            <p:ph type="sldNum" sz="quarter" idx="5"/>
          </p:nvPr>
        </p:nvSpPr>
        <p:spPr/>
        <p:txBody>
          <a:bodyPr/>
          <a:lstStyle/>
          <a:p>
            <a:fld id="{63C67298-CC3F-4B7E-A89D-DC3EFFCBD744}" type="slidenum">
              <a:rPr lang="de-DE" smtClean="0"/>
              <a:t>38</a:t>
            </a:fld>
            <a:endParaRPr lang="de-DE"/>
          </a:p>
        </p:txBody>
      </p:sp>
    </p:spTree>
    <p:extLst>
      <p:ext uri="{BB962C8B-B14F-4D97-AF65-F5344CB8AC3E}">
        <p14:creationId xmlns:p14="http://schemas.microsoft.com/office/powerpoint/2010/main" val="241828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39</a:t>
            </a:fld>
            <a:endParaRPr lang="de-DE"/>
          </a:p>
        </p:txBody>
      </p:sp>
    </p:spTree>
    <p:extLst>
      <p:ext uri="{BB962C8B-B14F-4D97-AF65-F5344CB8AC3E}">
        <p14:creationId xmlns:p14="http://schemas.microsoft.com/office/powerpoint/2010/main" val="3885471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gemeinsames Essen muss nicht aufwendig sein. Es dürfen auch Hot-Dogs sein, die unkompliziert auch draußen gegessen werden können. </a:t>
            </a:r>
          </a:p>
        </p:txBody>
      </p:sp>
      <p:sp>
        <p:nvSpPr>
          <p:cNvPr id="4" name="Foliennummernplatzhalter 3"/>
          <p:cNvSpPr>
            <a:spLocks noGrp="1"/>
          </p:cNvSpPr>
          <p:nvPr>
            <p:ph type="sldNum" sz="quarter" idx="5"/>
          </p:nvPr>
        </p:nvSpPr>
        <p:spPr/>
        <p:txBody>
          <a:bodyPr/>
          <a:lstStyle/>
          <a:p>
            <a:fld id="{63C67298-CC3F-4B7E-A89D-DC3EFFCBD744}" type="slidenum">
              <a:rPr lang="de-DE" smtClean="0"/>
              <a:t>40</a:t>
            </a:fld>
            <a:endParaRPr lang="de-DE"/>
          </a:p>
        </p:txBody>
      </p:sp>
    </p:spTree>
    <p:extLst>
      <p:ext uri="{BB962C8B-B14F-4D97-AF65-F5344CB8AC3E}">
        <p14:creationId xmlns:p14="http://schemas.microsoft.com/office/powerpoint/2010/main" val="23861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in der wird auf deine Bedürfnisse geachtet…</a:t>
            </a:r>
          </a:p>
        </p:txBody>
      </p:sp>
      <p:sp>
        <p:nvSpPr>
          <p:cNvPr id="4" name="Foliennummernplatzhalter 3"/>
          <p:cNvSpPr>
            <a:spLocks noGrp="1"/>
          </p:cNvSpPr>
          <p:nvPr>
            <p:ph type="sldNum" sz="quarter" idx="5"/>
          </p:nvPr>
        </p:nvSpPr>
        <p:spPr/>
        <p:txBody>
          <a:bodyPr/>
          <a:lstStyle/>
          <a:p>
            <a:fld id="{63C67298-CC3F-4B7E-A89D-DC3EFFCBD744}" type="slidenum">
              <a:rPr lang="de-DE" smtClean="0"/>
              <a:t>5</a:t>
            </a:fld>
            <a:endParaRPr lang="de-DE"/>
          </a:p>
        </p:txBody>
      </p:sp>
    </p:spTree>
    <p:extLst>
      <p:ext uri="{BB962C8B-B14F-4D97-AF65-F5344CB8AC3E}">
        <p14:creationId xmlns:p14="http://schemas.microsoft.com/office/powerpoint/2010/main" val="723273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41</a:t>
            </a:fld>
            <a:endParaRPr lang="de-DE"/>
          </a:p>
        </p:txBody>
      </p:sp>
    </p:spTree>
    <p:extLst>
      <p:ext uri="{BB962C8B-B14F-4D97-AF65-F5344CB8AC3E}">
        <p14:creationId xmlns:p14="http://schemas.microsoft.com/office/powerpoint/2010/main" val="36210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 Kirche Kunterbunt geben wir den Familien auch gerne noch etwas mit für ihren Alltag. Wir wünschen uns, dass die Kirche Kunterbunt nicht nur ein Highlight war, sondern in dem Alltag weiterglitzern darf. Deswegen geben wir bei der Kirche Kunterbunt den Familien beispielsweise ein Gebet oder einen Segen mit, den sie Zuhause beten dürfen. Die </a:t>
            </a:r>
            <a:r>
              <a:rPr lang="de-DE" dirty="0" err="1"/>
              <a:t>Gebets-und</a:t>
            </a:r>
            <a:r>
              <a:rPr lang="de-DE" dirty="0"/>
              <a:t> Segenskarten von Kirche Kunterbunt sind gegen eine Spende auf unserer Homepage zu bestellen.</a:t>
            </a:r>
          </a:p>
        </p:txBody>
      </p:sp>
      <p:sp>
        <p:nvSpPr>
          <p:cNvPr id="4" name="Foliennummernplatzhalter 3"/>
          <p:cNvSpPr>
            <a:spLocks noGrp="1"/>
          </p:cNvSpPr>
          <p:nvPr>
            <p:ph type="sldNum" sz="quarter" idx="5"/>
          </p:nvPr>
        </p:nvSpPr>
        <p:spPr/>
        <p:txBody>
          <a:bodyPr/>
          <a:lstStyle/>
          <a:p>
            <a:fld id="{63C67298-CC3F-4B7E-A89D-DC3EFFCBD744}" type="slidenum">
              <a:rPr lang="de-DE" smtClean="0"/>
              <a:t>42</a:t>
            </a:fld>
            <a:endParaRPr lang="de-DE"/>
          </a:p>
        </p:txBody>
      </p:sp>
    </p:spTree>
    <p:extLst>
      <p:ext uri="{BB962C8B-B14F-4D97-AF65-F5344CB8AC3E}">
        <p14:creationId xmlns:p14="http://schemas.microsoft.com/office/powerpoint/2010/main" val="870532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ist uns bei Kirche Kunterbunt wichtig?</a:t>
            </a:r>
          </a:p>
        </p:txBody>
      </p:sp>
      <p:sp>
        <p:nvSpPr>
          <p:cNvPr id="4" name="Foliennummernplatzhalter 3"/>
          <p:cNvSpPr>
            <a:spLocks noGrp="1"/>
          </p:cNvSpPr>
          <p:nvPr>
            <p:ph type="sldNum" sz="quarter" idx="5"/>
          </p:nvPr>
        </p:nvSpPr>
        <p:spPr/>
        <p:txBody>
          <a:bodyPr/>
          <a:lstStyle/>
          <a:p>
            <a:fld id="{63C67298-CC3F-4B7E-A89D-DC3EFFCBD744}" type="slidenum">
              <a:rPr lang="de-DE" smtClean="0"/>
              <a:t>43</a:t>
            </a:fld>
            <a:endParaRPr lang="de-DE"/>
          </a:p>
        </p:txBody>
      </p:sp>
    </p:spTree>
    <p:extLst>
      <p:ext uri="{BB962C8B-B14F-4D97-AF65-F5344CB8AC3E}">
        <p14:creationId xmlns:p14="http://schemas.microsoft.com/office/powerpoint/2010/main" val="228380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kein Event, sondern ein Beziehungsnetzwerk zu sein, ist uns die Regelmäßigkeit der Kirche Kunterbunts wichtig. Ein Treffen kann zwischen 1,5-3 Stunden variieren.</a:t>
            </a:r>
          </a:p>
        </p:txBody>
      </p:sp>
      <p:sp>
        <p:nvSpPr>
          <p:cNvPr id="4" name="Foliennummernplatzhalter 3"/>
          <p:cNvSpPr>
            <a:spLocks noGrp="1"/>
          </p:cNvSpPr>
          <p:nvPr>
            <p:ph type="sldNum" sz="quarter" idx="5"/>
          </p:nvPr>
        </p:nvSpPr>
        <p:spPr/>
        <p:txBody>
          <a:bodyPr/>
          <a:lstStyle/>
          <a:p>
            <a:fld id="{63C67298-CC3F-4B7E-A89D-DC3EFFCBD744}" type="slidenum">
              <a:rPr lang="de-DE" smtClean="0"/>
              <a:t>44</a:t>
            </a:fld>
            <a:endParaRPr lang="de-DE"/>
          </a:p>
        </p:txBody>
      </p:sp>
    </p:spTree>
    <p:extLst>
      <p:ext uri="{BB962C8B-B14F-4D97-AF65-F5344CB8AC3E}">
        <p14:creationId xmlns:p14="http://schemas.microsoft.com/office/powerpoint/2010/main" val="3812913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Vielleicht gibt es auch zwischen den Kirche Kunterbunts die Möglichkeit, sich zu sehen? Im Alltag beim Bäcker oder in dem Kindergarten/Schule. Aber vielleicht auch organisierte </a:t>
            </a:r>
            <a:r>
              <a:rPr lang="de-DE" dirty="0" err="1"/>
              <a:t>organisierte</a:t>
            </a:r>
            <a:r>
              <a:rPr lang="de-DE" dirty="0"/>
              <a:t> Highlights zwischen den Kirche Kunterbunts, wie eine Übernachtung für die Familien oder auch mal ein Angebot nur für die Kinder oder nur für die Erwachsenen?</a:t>
            </a:r>
          </a:p>
        </p:txBody>
      </p:sp>
      <p:sp>
        <p:nvSpPr>
          <p:cNvPr id="4" name="Foliennummernplatzhalter 3"/>
          <p:cNvSpPr>
            <a:spLocks noGrp="1"/>
          </p:cNvSpPr>
          <p:nvPr>
            <p:ph type="sldNum" sz="quarter" idx="5"/>
          </p:nvPr>
        </p:nvSpPr>
        <p:spPr/>
        <p:txBody>
          <a:bodyPr/>
          <a:lstStyle/>
          <a:p>
            <a:fld id="{63C67298-CC3F-4B7E-A89D-DC3EFFCBD744}" type="slidenum">
              <a:rPr lang="de-DE" smtClean="0"/>
              <a:t>45</a:t>
            </a:fld>
            <a:endParaRPr lang="de-DE"/>
          </a:p>
        </p:txBody>
      </p:sp>
    </p:spTree>
    <p:extLst>
      <p:ext uri="{BB962C8B-B14F-4D97-AF65-F5344CB8AC3E}">
        <p14:creationId xmlns:p14="http://schemas.microsoft.com/office/powerpoint/2010/main" val="2007645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https://www.kirche-kunterbunt.de/gestalten/starten/starterpaket/</a:t>
            </a:r>
          </a:p>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50</a:t>
            </a:fld>
            <a:endParaRPr lang="de-DE"/>
          </a:p>
        </p:txBody>
      </p:sp>
    </p:spTree>
    <p:extLst>
      <p:ext uri="{BB962C8B-B14F-4D97-AF65-F5344CB8AC3E}">
        <p14:creationId xmlns:p14="http://schemas.microsoft.com/office/powerpoint/2010/main" val="2304405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3C67298-CC3F-4B7E-A89D-DC3EFFCBD744}" type="slidenum">
              <a:rPr lang="de-DE" smtClean="0"/>
              <a:t>51</a:t>
            </a:fld>
            <a:endParaRPr lang="de-DE"/>
          </a:p>
        </p:txBody>
      </p:sp>
    </p:spTree>
    <p:extLst>
      <p:ext uri="{BB962C8B-B14F-4D97-AF65-F5344CB8AC3E}">
        <p14:creationId xmlns:p14="http://schemas.microsoft.com/office/powerpoint/2010/main" val="1846935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Jahr 2022 sind drei neue Clips entstanden, die Porträts von lokalen Initiativen zu bestimmten Fragestellungen zeigen: Wie sieht Kirche Kunterbunt </a:t>
            </a:r>
            <a:r>
              <a:rPr lang="de-DE" dirty="0" err="1"/>
              <a:t>outddor</a:t>
            </a:r>
            <a:r>
              <a:rPr lang="de-DE" dirty="0"/>
              <a:t> aus? Wie sieht Kirche Kunterbunt als </a:t>
            </a:r>
            <a:r>
              <a:rPr lang="de-DE" dirty="0" err="1"/>
              <a:t>Regionenprojekt</a:t>
            </a:r>
            <a:r>
              <a:rPr lang="de-DE" dirty="0"/>
              <a:t> im ländlichen Raum aus? Wie sieht Kirche Kunterbunt im katholischen Kontext aus?</a:t>
            </a:r>
          </a:p>
        </p:txBody>
      </p:sp>
      <p:sp>
        <p:nvSpPr>
          <p:cNvPr id="4" name="Foliennummernplatzhalter 3"/>
          <p:cNvSpPr>
            <a:spLocks noGrp="1"/>
          </p:cNvSpPr>
          <p:nvPr>
            <p:ph type="sldNum" sz="quarter" idx="5"/>
          </p:nvPr>
        </p:nvSpPr>
        <p:spPr/>
        <p:txBody>
          <a:bodyPr/>
          <a:lstStyle/>
          <a:p>
            <a:fld id="{63C67298-CC3F-4B7E-A89D-DC3EFFCBD744}" type="slidenum">
              <a:rPr lang="de-DE" smtClean="0"/>
              <a:t>52</a:t>
            </a:fld>
            <a:endParaRPr lang="de-DE"/>
          </a:p>
        </p:txBody>
      </p:sp>
    </p:spTree>
    <p:extLst>
      <p:ext uri="{BB962C8B-B14F-4D97-AF65-F5344CB8AC3E}">
        <p14:creationId xmlns:p14="http://schemas.microsoft.com/office/powerpoint/2010/main" val="35209710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Videos zu spezifischen Fragestellungen beispielsweise: wie sieht Kirche Kunterbunt im katholischen Kontext aus?</a:t>
            </a:r>
          </a:p>
        </p:txBody>
      </p:sp>
      <p:sp>
        <p:nvSpPr>
          <p:cNvPr id="4" name="Foliennummernplatzhalter 3"/>
          <p:cNvSpPr>
            <a:spLocks noGrp="1"/>
          </p:cNvSpPr>
          <p:nvPr>
            <p:ph type="sldNum" sz="quarter" idx="5"/>
          </p:nvPr>
        </p:nvSpPr>
        <p:spPr/>
        <p:txBody>
          <a:bodyPr/>
          <a:lstStyle/>
          <a:p>
            <a:fld id="{63C67298-CC3F-4B7E-A89D-DC3EFFCBD744}" type="slidenum">
              <a:rPr lang="de-DE" smtClean="0"/>
              <a:t>53</a:t>
            </a:fld>
            <a:endParaRPr lang="de-DE"/>
          </a:p>
        </p:txBody>
      </p:sp>
    </p:spTree>
    <p:extLst>
      <p:ext uri="{BB962C8B-B14F-4D97-AF65-F5344CB8AC3E}">
        <p14:creationId xmlns:p14="http://schemas.microsoft.com/office/powerpoint/2010/main" val="17952279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zwei Monate gibt es Post von dem Newsletter von Kirche Kunterbunt. Dort werden die neuesten Entwürfe und Materialien geteilt, Veranstaltungsinfos gegeben, aber immer wieder gibt es auch Einblicke in einige lokale Initiativen, von denen man lernen kann.</a:t>
            </a:r>
          </a:p>
        </p:txBody>
      </p:sp>
      <p:sp>
        <p:nvSpPr>
          <p:cNvPr id="4" name="Foliennummernplatzhalter 3"/>
          <p:cNvSpPr>
            <a:spLocks noGrp="1"/>
          </p:cNvSpPr>
          <p:nvPr>
            <p:ph type="sldNum" sz="quarter" idx="5"/>
          </p:nvPr>
        </p:nvSpPr>
        <p:spPr/>
        <p:txBody>
          <a:bodyPr/>
          <a:lstStyle/>
          <a:p>
            <a:fld id="{63C67298-CC3F-4B7E-A89D-DC3EFFCBD744}" type="slidenum">
              <a:rPr lang="de-DE" smtClean="0"/>
              <a:t>54</a:t>
            </a:fld>
            <a:endParaRPr lang="de-DE"/>
          </a:p>
        </p:txBody>
      </p:sp>
    </p:spTree>
    <p:extLst>
      <p:ext uri="{BB962C8B-B14F-4D97-AF65-F5344CB8AC3E}">
        <p14:creationId xmlns:p14="http://schemas.microsoft.com/office/powerpoint/2010/main" val="2856338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werden dir Fragen gestellt, was dir wichtig ist…</a:t>
            </a:r>
          </a:p>
        </p:txBody>
      </p:sp>
      <p:sp>
        <p:nvSpPr>
          <p:cNvPr id="4" name="Foliennummernplatzhalter 3"/>
          <p:cNvSpPr>
            <a:spLocks noGrp="1"/>
          </p:cNvSpPr>
          <p:nvPr>
            <p:ph type="sldNum" sz="quarter" idx="5"/>
          </p:nvPr>
        </p:nvSpPr>
        <p:spPr/>
        <p:txBody>
          <a:bodyPr/>
          <a:lstStyle/>
          <a:p>
            <a:fld id="{63C67298-CC3F-4B7E-A89D-DC3EFFCBD744}" type="slidenum">
              <a:rPr lang="de-DE" smtClean="0"/>
              <a:t>6</a:t>
            </a:fld>
            <a:endParaRPr lang="de-DE"/>
          </a:p>
        </p:txBody>
      </p:sp>
    </p:spTree>
    <p:extLst>
      <p:ext uri="{BB962C8B-B14F-4D97-AF65-F5344CB8AC3E}">
        <p14:creationId xmlns:p14="http://schemas.microsoft.com/office/powerpoint/2010/main" val="323652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zum Reflektieren</a:t>
            </a:r>
          </a:p>
        </p:txBody>
      </p:sp>
      <p:sp>
        <p:nvSpPr>
          <p:cNvPr id="4" name="Foliennummernplatzhalter 3"/>
          <p:cNvSpPr>
            <a:spLocks noGrp="1"/>
          </p:cNvSpPr>
          <p:nvPr>
            <p:ph type="sldNum" sz="quarter" idx="5"/>
          </p:nvPr>
        </p:nvSpPr>
        <p:spPr/>
        <p:txBody>
          <a:bodyPr/>
          <a:lstStyle/>
          <a:p>
            <a:fld id="{63C67298-CC3F-4B7E-A89D-DC3EFFCBD744}" type="slidenum">
              <a:rPr lang="de-DE" smtClean="0"/>
              <a:t>7</a:t>
            </a:fld>
            <a:endParaRPr lang="de-DE"/>
          </a:p>
        </p:txBody>
      </p:sp>
    </p:spTree>
    <p:extLst>
      <p:ext uri="{BB962C8B-B14F-4D97-AF65-F5344CB8AC3E}">
        <p14:creationId xmlns:p14="http://schemas.microsoft.com/office/powerpoint/2010/main" val="397991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wird sich an einem Ort getroffen, an dem du dich wohlfühlst…</a:t>
            </a:r>
          </a:p>
        </p:txBody>
      </p:sp>
      <p:sp>
        <p:nvSpPr>
          <p:cNvPr id="4" name="Foliennummernplatzhalter 3"/>
          <p:cNvSpPr>
            <a:spLocks noGrp="1"/>
          </p:cNvSpPr>
          <p:nvPr>
            <p:ph type="sldNum" sz="quarter" idx="5"/>
          </p:nvPr>
        </p:nvSpPr>
        <p:spPr/>
        <p:txBody>
          <a:bodyPr/>
          <a:lstStyle/>
          <a:p>
            <a:fld id="{63C67298-CC3F-4B7E-A89D-DC3EFFCBD744}" type="slidenum">
              <a:rPr lang="de-DE" smtClean="0"/>
              <a:t>8</a:t>
            </a:fld>
            <a:endParaRPr lang="de-DE"/>
          </a:p>
        </p:txBody>
      </p:sp>
    </p:spTree>
    <p:extLst>
      <p:ext uri="{BB962C8B-B14F-4D97-AF65-F5344CB8AC3E}">
        <p14:creationId xmlns:p14="http://schemas.microsoft.com/office/powerpoint/2010/main" val="3626069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zum Reflektieren</a:t>
            </a:r>
          </a:p>
        </p:txBody>
      </p:sp>
      <p:sp>
        <p:nvSpPr>
          <p:cNvPr id="4" name="Foliennummernplatzhalter 3"/>
          <p:cNvSpPr>
            <a:spLocks noGrp="1"/>
          </p:cNvSpPr>
          <p:nvPr>
            <p:ph type="sldNum" sz="quarter" idx="5"/>
          </p:nvPr>
        </p:nvSpPr>
        <p:spPr/>
        <p:txBody>
          <a:bodyPr/>
          <a:lstStyle/>
          <a:p>
            <a:fld id="{63C67298-CC3F-4B7E-A89D-DC3EFFCBD744}" type="slidenum">
              <a:rPr lang="de-DE" smtClean="0"/>
              <a:t>9</a:t>
            </a:fld>
            <a:endParaRPr lang="de-DE"/>
          </a:p>
        </p:txBody>
      </p:sp>
    </p:spTree>
    <p:extLst>
      <p:ext uri="{BB962C8B-B14F-4D97-AF65-F5344CB8AC3E}">
        <p14:creationId xmlns:p14="http://schemas.microsoft.com/office/powerpoint/2010/main" val="143049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wird eine Sprache gesprochen, die du verstehen kannst…</a:t>
            </a:r>
          </a:p>
        </p:txBody>
      </p:sp>
      <p:sp>
        <p:nvSpPr>
          <p:cNvPr id="4" name="Foliennummernplatzhalter 3"/>
          <p:cNvSpPr>
            <a:spLocks noGrp="1"/>
          </p:cNvSpPr>
          <p:nvPr>
            <p:ph type="sldNum" sz="quarter" idx="5"/>
          </p:nvPr>
        </p:nvSpPr>
        <p:spPr/>
        <p:txBody>
          <a:bodyPr/>
          <a:lstStyle/>
          <a:p>
            <a:fld id="{63C67298-CC3F-4B7E-A89D-DC3EFFCBD744}" type="slidenum">
              <a:rPr lang="de-DE" smtClean="0"/>
              <a:t>10</a:t>
            </a:fld>
            <a:endParaRPr lang="de-DE"/>
          </a:p>
        </p:txBody>
      </p:sp>
    </p:spTree>
    <p:extLst>
      <p:ext uri="{BB962C8B-B14F-4D97-AF65-F5344CB8AC3E}">
        <p14:creationId xmlns:p14="http://schemas.microsoft.com/office/powerpoint/2010/main" val="88982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EA805-FD44-457C-8045-63358607A95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A04A61F-DBA1-4373-B003-ED884F8BA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E99A328-EC29-4966-BACD-5044B62CC441}"/>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D3B67CE4-5B9F-49D2-A38C-F23FE2DE6F6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770012-C0F5-48D2-A3D5-85D6CAD21D0D}"/>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256257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97AB7-122C-474C-BAA8-B99B68A54C1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BEA7DB6-1947-48D7-A753-64B4614AB6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32496F-9F63-4F40-8E58-C5F6C45F5BAB}"/>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423F3C01-5A83-46EC-B4C2-230411B585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487615-1A7C-4131-8187-51E31939ABD2}"/>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198869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081C60D-F424-4538-B707-448D9E1B587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5B78BEC-844E-430A-82C0-CA9A42860F2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A6149A-D0BF-48D1-8005-EC6C2F73316F}"/>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E5955CCD-1103-4A6E-BB5E-D67DBF0F4FD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39AB921-ACBC-4109-81CE-83CBECA1638D}"/>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248129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71832-FD19-4F68-8C89-D7B0F620BAF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E38DBC9-DA18-4E0C-8349-ABB38F25AAA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1452166-04DB-4959-93AA-B1167A3CEEB8}"/>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7D4B59ED-20B9-4FDC-B649-BABABC7E064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6BEA8D0-037E-4825-9D4A-50CC13D6C467}"/>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305049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9F63D-2BBB-43E2-9961-7D9862E4B21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4C041B2-EA77-45E4-8A2E-3DE6AE3180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5234767-2869-494E-B9AB-4CBBA4451D2E}"/>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1674EE32-00FA-4C04-8DFD-F436890887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0A00819-4441-4514-A0A0-B5790CCA8E2F}"/>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2093494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0A2A15-AD1E-4C55-A77A-74795B6B26A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85AEC1E-D876-4B39-8DE5-18E9CB51B0B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2F355DD-AC5E-4BFB-8F2A-F5879B37E9E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6794B6D-0C80-419F-86AD-138B514C4A86}"/>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6" name="Fußzeilenplatzhalter 5">
            <a:extLst>
              <a:ext uri="{FF2B5EF4-FFF2-40B4-BE49-F238E27FC236}">
                <a16:creationId xmlns:a16="http://schemas.microsoft.com/office/drawing/2014/main" id="{A0D43796-B9FC-4616-A52D-0A66AE742CE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0FA1C81-D7C3-4B8B-96CA-20387B04617E}"/>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355939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AA40F-2B1A-48A2-9D40-3D73A2811BC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F68F442-F912-4E52-B0EC-90B6FC896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6D0A25-9020-4AA4-A719-35BD2438379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5D5F831-F3BA-4474-8DBC-423ED119AD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B94F427-82A5-4AD5-B110-230BCD0D383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DFD1D5F-0E3F-4A25-BC35-03EA791C17FB}"/>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8" name="Fußzeilenplatzhalter 7">
            <a:extLst>
              <a:ext uri="{FF2B5EF4-FFF2-40B4-BE49-F238E27FC236}">
                <a16:creationId xmlns:a16="http://schemas.microsoft.com/office/drawing/2014/main" id="{5F53EA4A-F22A-4E76-A8AB-9C205E5D499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30E104D-DE9A-4AFA-A9D6-3A91DFF6610E}"/>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189839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EFAB2-801C-4156-A994-2D1695BD353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0351448-A4D4-4210-82F6-EFB0C2D67695}"/>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4" name="Fußzeilenplatzhalter 3">
            <a:extLst>
              <a:ext uri="{FF2B5EF4-FFF2-40B4-BE49-F238E27FC236}">
                <a16:creationId xmlns:a16="http://schemas.microsoft.com/office/drawing/2014/main" id="{9421443A-23B8-47CA-AC68-AACD8DE801B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5DFAF02-6097-4A11-97EC-B0DE21C8D187}"/>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289719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FFB9C9-CF5E-46FB-811C-1D782ED92621}"/>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3" name="Fußzeilenplatzhalter 2">
            <a:extLst>
              <a:ext uri="{FF2B5EF4-FFF2-40B4-BE49-F238E27FC236}">
                <a16:creationId xmlns:a16="http://schemas.microsoft.com/office/drawing/2014/main" id="{B658EEB3-BD37-493F-BB4A-61CD9D5EE7B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80914B0-F0D0-49A7-94CA-B258EFCDE754}"/>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783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ABE19-92BD-4A2D-B1AE-A55B6621607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5E0BED0-ECA4-47AD-BCDE-F5E48AA39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FD6D5B0-762F-45B3-B6EE-07754F5C7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70E60C3-D7D9-4CC6-A0DA-1F3BAC27AC51}"/>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6" name="Fußzeilenplatzhalter 5">
            <a:extLst>
              <a:ext uri="{FF2B5EF4-FFF2-40B4-BE49-F238E27FC236}">
                <a16:creationId xmlns:a16="http://schemas.microsoft.com/office/drawing/2014/main" id="{BEB01F22-188B-4279-A313-DAB52CBE058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56648B7-8F22-4F68-A693-089994963EE7}"/>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151421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542DC-BAD7-451D-AF74-D4D452E4F54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988E38F-D71C-4882-A2A4-F9AD6596B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47D9076-4D13-4B18-BA8E-5D0F20F37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577F3B-A6B1-480E-B1C0-571E7EF91207}"/>
              </a:ext>
            </a:extLst>
          </p:cNvPr>
          <p:cNvSpPr>
            <a:spLocks noGrp="1"/>
          </p:cNvSpPr>
          <p:nvPr>
            <p:ph type="dt" sz="half" idx="10"/>
          </p:nvPr>
        </p:nvSpPr>
        <p:spPr/>
        <p:txBody>
          <a:bodyPr/>
          <a:lstStyle/>
          <a:p>
            <a:fld id="{D607157D-D15A-4C01-9461-FD04B9C81170}" type="datetimeFigureOut">
              <a:rPr lang="de-DE" smtClean="0"/>
              <a:t>03.07.2025</a:t>
            </a:fld>
            <a:endParaRPr lang="de-DE"/>
          </a:p>
        </p:txBody>
      </p:sp>
      <p:sp>
        <p:nvSpPr>
          <p:cNvPr id="6" name="Fußzeilenplatzhalter 5">
            <a:extLst>
              <a:ext uri="{FF2B5EF4-FFF2-40B4-BE49-F238E27FC236}">
                <a16:creationId xmlns:a16="http://schemas.microsoft.com/office/drawing/2014/main" id="{1C5FE1C5-4A3D-4148-A212-38176EB463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EBAC441-11A1-4664-BE41-FC39576ACEA9}"/>
              </a:ext>
            </a:extLst>
          </p:cNvPr>
          <p:cNvSpPr>
            <a:spLocks noGrp="1"/>
          </p:cNvSpPr>
          <p:nvPr>
            <p:ph type="sldNum" sz="quarter" idx="12"/>
          </p:nvPr>
        </p:nvSpPr>
        <p:spPr/>
        <p:txBody>
          <a:bodyPr/>
          <a:lstStyle/>
          <a:p>
            <a:fld id="{D811FD8A-5223-4CC2-A3D4-51A6B25181AD}" type="slidenum">
              <a:rPr lang="de-DE" smtClean="0"/>
              <a:t>‹Nr.›</a:t>
            </a:fld>
            <a:endParaRPr lang="de-DE"/>
          </a:p>
        </p:txBody>
      </p:sp>
    </p:spTree>
    <p:extLst>
      <p:ext uri="{BB962C8B-B14F-4D97-AF65-F5344CB8AC3E}">
        <p14:creationId xmlns:p14="http://schemas.microsoft.com/office/powerpoint/2010/main" val="147262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90E60C2-9828-4E2D-BF06-4009DEA479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1911F39-F078-40E8-A7ED-C6ECAA715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D7DB453-C52A-4991-AAF9-EBB9648A8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7157D-D15A-4C01-9461-FD04B9C81170}" type="datetimeFigureOut">
              <a:rPr lang="de-DE" smtClean="0"/>
              <a:t>03.07.2025</a:t>
            </a:fld>
            <a:endParaRPr lang="de-DE"/>
          </a:p>
        </p:txBody>
      </p:sp>
      <p:sp>
        <p:nvSpPr>
          <p:cNvPr id="5" name="Fußzeilenplatzhalter 4">
            <a:extLst>
              <a:ext uri="{FF2B5EF4-FFF2-40B4-BE49-F238E27FC236}">
                <a16:creationId xmlns:a16="http://schemas.microsoft.com/office/drawing/2014/main" id="{1C10656C-E2EE-404A-8FC1-FF71A7738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C1F1382-8351-41FF-AB14-810B57D58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1FD8A-5223-4CC2-A3D4-51A6B25181AD}" type="slidenum">
              <a:rPr lang="de-DE" smtClean="0"/>
              <a:t>‹Nr.›</a:t>
            </a:fld>
            <a:endParaRPr lang="de-DE"/>
          </a:p>
        </p:txBody>
      </p:sp>
    </p:spTree>
    <p:extLst>
      <p:ext uri="{BB962C8B-B14F-4D97-AF65-F5344CB8AC3E}">
        <p14:creationId xmlns:p14="http://schemas.microsoft.com/office/powerpoint/2010/main" val="90852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HEIC"/><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7129A-252E-42D7-9CF7-91169917C795}"/>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7741882A-CA68-4E7E-A417-556C1A100C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4" name="Grafik 3">
            <a:extLst>
              <a:ext uri="{FF2B5EF4-FFF2-40B4-BE49-F238E27FC236}">
                <a16:creationId xmlns:a16="http://schemas.microsoft.com/office/drawing/2014/main" id="{8A2DCD58-CD5A-40D0-8C4F-965D8224B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4106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6B7A0-01F0-43A2-95CB-FD6B53FE7DAA}"/>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8EEA615-34C5-4AF2-A221-5B1C691253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5967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6B7A0-01F0-43A2-95CB-FD6B53FE7DAA}"/>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8EEA615-34C5-4AF2-A221-5B1C691253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Textfeld 3">
            <a:extLst>
              <a:ext uri="{FF2B5EF4-FFF2-40B4-BE49-F238E27FC236}">
                <a16:creationId xmlns:a16="http://schemas.microsoft.com/office/drawing/2014/main" id="{5367F809-0291-40F1-9C55-193B43D32A00}"/>
              </a:ext>
            </a:extLst>
          </p:cNvPr>
          <p:cNvSpPr txBox="1"/>
          <p:nvPr/>
        </p:nvSpPr>
        <p:spPr>
          <a:xfrm>
            <a:off x="7254240" y="136416"/>
            <a:ext cx="3439160" cy="3108543"/>
          </a:xfrm>
          <a:prstGeom prst="rect">
            <a:avLst/>
          </a:prstGeom>
          <a:noFill/>
        </p:spPr>
        <p:txBody>
          <a:bodyPr wrap="square" rtlCol="0">
            <a:spAutoFit/>
          </a:bodyPr>
          <a:lstStyle/>
          <a:p>
            <a:pPr algn="ctr"/>
            <a:r>
              <a:rPr lang="de-DE" sz="2800" b="1" dirty="0">
                <a:solidFill>
                  <a:schemeClr val="tx2"/>
                </a:solidFill>
                <a:latin typeface="AFL Font nonmetric" panose="02090504030505020304" pitchFamily="18" charset="0"/>
              </a:rPr>
              <a:t>Welche Worte/Sätze/Kultur der Sprache würde in dieser Kirche gesprochen werden?</a:t>
            </a:r>
            <a:endParaRPr lang="de-DE" sz="2800" dirty="0">
              <a:solidFill>
                <a:schemeClr val="tx2"/>
              </a:solidFill>
              <a:latin typeface="AFL Font nonmetric" panose="02090504030505020304" pitchFamily="18" charset="0"/>
            </a:endParaRPr>
          </a:p>
        </p:txBody>
      </p:sp>
    </p:spTree>
    <p:extLst>
      <p:ext uri="{BB962C8B-B14F-4D97-AF65-F5344CB8AC3E}">
        <p14:creationId xmlns:p14="http://schemas.microsoft.com/office/powerpoint/2010/main" val="1408967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0CE5B-501D-49B2-9CA1-F7EB1D2508D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8DEF929-E799-44A6-970D-C23F4D0975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feld 5">
            <a:extLst>
              <a:ext uri="{FF2B5EF4-FFF2-40B4-BE49-F238E27FC236}">
                <a16:creationId xmlns:a16="http://schemas.microsoft.com/office/drawing/2014/main" id="{828B0E85-FC12-4A7C-BCE6-5BFACB596809}"/>
              </a:ext>
            </a:extLst>
          </p:cNvPr>
          <p:cNvSpPr txBox="1"/>
          <p:nvPr/>
        </p:nvSpPr>
        <p:spPr>
          <a:xfrm>
            <a:off x="2108200" y="5056188"/>
            <a:ext cx="5262880" cy="954107"/>
          </a:xfrm>
          <a:prstGeom prst="rect">
            <a:avLst/>
          </a:prstGeom>
          <a:noFill/>
        </p:spPr>
        <p:txBody>
          <a:bodyPr wrap="square" rtlCol="0">
            <a:spAutoFit/>
          </a:bodyPr>
          <a:lstStyle/>
          <a:p>
            <a:pPr algn="ctr"/>
            <a:r>
              <a:rPr lang="de-DE" sz="2800" b="1" dirty="0">
                <a:solidFill>
                  <a:schemeClr val="tx2"/>
                </a:solidFill>
                <a:latin typeface="AFL Font nonmetric" panose="02090504030505020304" pitchFamily="18" charset="0"/>
              </a:rPr>
              <a:t>Wie würde die Form der Gemeinschaft aussehen?</a:t>
            </a:r>
            <a:endParaRPr lang="de-DE" sz="2800" dirty="0">
              <a:solidFill>
                <a:schemeClr val="tx2"/>
              </a:solidFill>
              <a:latin typeface="AFL Font nonmetric" panose="02090504030505020304" pitchFamily="18" charset="0"/>
            </a:endParaRPr>
          </a:p>
        </p:txBody>
      </p:sp>
    </p:spTree>
    <p:extLst>
      <p:ext uri="{BB962C8B-B14F-4D97-AF65-F5344CB8AC3E}">
        <p14:creationId xmlns:p14="http://schemas.microsoft.com/office/powerpoint/2010/main" val="720978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31F64-BF26-4A79-A16E-B55C383F3C9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D4442C9-C9C0-48FF-9ADB-12758AFA9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264" y="0"/>
            <a:ext cx="12178736" cy="6850539"/>
          </a:xfrm>
        </p:spPr>
      </p:pic>
    </p:spTree>
    <p:extLst>
      <p:ext uri="{BB962C8B-B14F-4D97-AF65-F5344CB8AC3E}">
        <p14:creationId xmlns:p14="http://schemas.microsoft.com/office/powerpoint/2010/main" val="32200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4">
            <a:extLst>
              <a:ext uri="{FF2B5EF4-FFF2-40B4-BE49-F238E27FC236}">
                <a16:creationId xmlns:a16="http://schemas.microsoft.com/office/drawing/2014/main" id="{872B5030-2CF7-45B3-8732-81B16F7A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90"/>
            <a:ext cx="12457404" cy="7007290"/>
          </a:xfrm>
          <a:prstGeom prst="rect">
            <a:avLst/>
          </a:prstGeom>
        </p:spPr>
      </p:pic>
      <p:sp>
        <p:nvSpPr>
          <p:cNvPr id="6" name="Rechteck 5">
            <a:extLst>
              <a:ext uri="{FF2B5EF4-FFF2-40B4-BE49-F238E27FC236}">
                <a16:creationId xmlns:a16="http://schemas.microsoft.com/office/drawing/2014/main" id="{178AA244-B517-427E-B996-2E5BD110D2A6}"/>
              </a:ext>
            </a:extLst>
          </p:cNvPr>
          <p:cNvSpPr/>
          <p:nvPr/>
        </p:nvSpPr>
        <p:spPr>
          <a:xfrm>
            <a:off x="2685393" y="245031"/>
            <a:ext cx="6096000" cy="1446550"/>
          </a:xfrm>
          <a:prstGeom prst="rect">
            <a:avLst/>
          </a:prstGeom>
        </p:spPr>
        <p:txBody>
          <a:bodyPr>
            <a:spAutoFit/>
          </a:bodyPr>
          <a:lstStyle/>
          <a:p>
            <a:pPr algn="ctr"/>
            <a:r>
              <a:rPr lang="de-DE" sz="4400" b="1" dirty="0">
                <a:solidFill>
                  <a:srgbClr val="004064"/>
                </a:solidFill>
                <a:latin typeface="AFL Font nonmetric" panose="02090504030505020304" pitchFamily="18" charset="0"/>
              </a:rPr>
              <a:t>Woher kommt Kirche Kunterbunt?</a:t>
            </a:r>
            <a:endParaRPr lang="de-DE" sz="4400" dirty="0">
              <a:latin typeface="AFL Font nonmetric" panose="02090504030505020304" pitchFamily="18" charset="0"/>
            </a:endParaRPr>
          </a:p>
        </p:txBody>
      </p:sp>
      <p:sp>
        <p:nvSpPr>
          <p:cNvPr id="7" name="Rechteck 6">
            <a:extLst>
              <a:ext uri="{FF2B5EF4-FFF2-40B4-BE49-F238E27FC236}">
                <a16:creationId xmlns:a16="http://schemas.microsoft.com/office/drawing/2014/main" id="{82166B99-976A-49F4-93CA-4064758C86C7}"/>
              </a:ext>
            </a:extLst>
          </p:cNvPr>
          <p:cNvSpPr/>
          <p:nvPr/>
        </p:nvSpPr>
        <p:spPr>
          <a:xfrm>
            <a:off x="2685393" y="2270747"/>
            <a:ext cx="6096000" cy="1815882"/>
          </a:xfrm>
          <a:prstGeom prst="rect">
            <a:avLst/>
          </a:prstGeom>
        </p:spPr>
        <p:txBody>
          <a:bodyPr>
            <a:spAutoFit/>
          </a:bodyPr>
          <a:lstStyle/>
          <a:p>
            <a:pPr algn="ctr"/>
            <a:r>
              <a:rPr lang="de-DE" sz="2800" b="1" dirty="0">
                <a:solidFill>
                  <a:srgbClr val="004064"/>
                </a:solidFill>
                <a:latin typeface="AFL Font nonmetric" panose="02090504030505020304" pitchFamily="18" charset="0"/>
                <a:sym typeface="Helvetica Neue"/>
              </a:rPr>
              <a:t>Kirche Kunterbunt ist </a:t>
            </a:r>
            <a:r>
              <a:rPr lang="de-DE" sz="2800" dirty="0">
                <a:solidFill>
                  <a:srgbClr val="004064"/>
                </a:solidFill>
                <a:latin typeface="AFL Font nonmetric" panose="02090504030505020304" pitchFamily="18" charset="0"/>
              </a:rPr>
              <a:t>die deutsche Version von „</a:t>
            </a:r>
            <a:r>
              <a:rPr lang="de-DE" sz="2800" dirty="0" err="1">
                <a:solidFill>
                  <a:srgbClr val="004064"/>
                </a:solidFill>
                <a:latin typeface="AFL Font nonmetric" panose="02090504030505020304" pitchFamily="18" charset="0"/>
              </a:rPr>
              <a:t>messychurch</a:t>
            </a:r>
            <a:r>
              <a:rPr lang="de-DE" sz="2800" dirty="0">
                <a:solidFill>
                  <a:srgbClr val="004064"/>
                </a:solidFill>
                <a:latin typeface="AFL Font nonmetric" panose="02090504030505020304" pitchFamily="18" charset="0"/>
              </a:rPr>
              <a:t>“  und Teil der </a:t>
            </a:r>
            <a:r>
              <a:rPr lang="de-DE" sz="2800" dirty="0" err="1">
                <a:solidFill>
                  <a:srgbClr val="004064"/>
                </a:solidFill>
                <a:latin typeface="AFL Font nonmetric" panose="02090504030505020304" pitchFamily="18" charset="0"/>
              </a:rPr>
              <a:t>freshX</a:t>
            </a:r>
            <a:r>
              <a:rPr lang="de-DE" sz="2800" dirty="0">
                <a:solidFill>
                  <a:srgbClr val="004064"/>
                </a:solidFill>
                <a:latin typeface="AFL Font nonmetric" panose="02090504030505020304" pitchFamily="18" charset="0"/>
              </a:rPr>
              <a:t> Bewegung in Deutschland.</a:t>
            </a:r>
          </a:p>
        </p:txBody>
      </p:sp>
      <p:pic>
        <p:nvPicPr>
          <p:cNvPr id="8" name="Grafik 7">
            <a:extLst>
              <a:ext uri="{FF2B5EF4-FFF2-40B4-BE49-F238E27FC236}">
                <a16:creationId xmlns:a16="http://schemas.microsoft.com/office/drawing/2014/main" id="{96F60D72-CBAF-4CE0-8105-383C1341F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1173" y="5001208"/>
            <a:ext cx="2796893" cy="1707502"/>
          </a:xfrm>
          <a:prstGeom prst="rect">
            <a:avLst/>
          </a:prstGeom>
        </p:spPr>
      </p:pic>
    </p:spTree>
    <p:extLst>
      <p:ext uri="{BB962C8B-B14F-4D97-AF65-F5344CB8AC3E}">
        <p14:creationId xmlns:p14="http://schemas.microsoft.com/office/powerpoint/2010/main" val="247702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4">
            <a:extLst>
              <a:ext uri="{FF2B5EF4-FFF2-40B4-BE49-F238E27FC236}">
                <a16:creationId xmlns:a16="http://schemas.microsoft.com/office/drawing/2014/main" id="{8EB93871-CB57-40B3-BD2D-1F8B1C40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D07A7289-A7B2-44B6-8868-9977414E66DC}"/>
              </a:ext>
            </a:extLst>
          </p:cNvPr>
          <p:cNvSpPr/>
          <p:nvPr/>
        </p:nvSpPr>
        <p:spPr>
          <a:xfrm>
            <a:off x="2636709" y="569024"/>
            <a:ext cx="4202915" cy="769441"/>
          </a:xfrm>
          <a:prstGeom prst="rect">
            <a:avLst/>
          </a:prstGeom>
        </p:spPr>
        <p:txBody>
          <a:bodyPr wrap="square">
            <a:spAutoFit/>
          </a:bodyPr>
          <a:lstStyle/>
          <a:p>
            <a:r>
              <a:rPr lang="de-DE" sz="4400" b="1" dirty="0" err="1">
                <a:solidFill>
                  <a:srgbClr val="004064"/>
                </a:solidFill>
                <a:latin typeface="Bahnschrift" panose="020B0502040204020203" pitchFamily="34" charset="0"/>
              </a:rPr>
              <a:t>Messy</a:t>
            </a:r>
            <a:r>
              <a:rPr lang="de-DE" sz="4400" b="1" dirty="0">
                <a:solidFill>
                  <a:srgbClr val="004064"/>
                </a:solidFill>
                <a:latin typeface="Bahnschrift" panose="020B0502040204020203" pitchFamily="34" charset="0"/>
              </a:rPr>
              <a:t> </a:t>
            </a:r>
            <a:r>
              <a:rPr lang="de-DE" sz="4400" b="1" dirty="0" err="1">
                <a:solidFill>
                  <a:srgbClr val="004064"/>
                </a:solidFill>
                <a:latin typeface="Bahnschrift" panose="020B0502040204020203" pitchFamily="34" charset="0"/>
              </a:rPr>
              <a:t>church</a:t>
            </a:r>
            <a:endParaRPr lang="de-DE" sz="4400" dirty="0"/>
          </a:p>
        </p:txBody>
      </p:sp>
      <p:sp>
        <p:nvSpPr>
          <p:cNvPr id="8" name="Rechteck 7">
            <a:extLst>
              <a:ext uri="{FF2B5EF4-FFF2-40B4-BE49-F238E27FC236}">
                <a16:creationId xmlns:a16="http://schemas.microsoft.com/office/drawing/2014/main" id="{6B4266A9-9C86-423E-AFE5-A23F94E50758}"/>
              </a:ext>
            </a:extLst>
          </p:cNvPr>
          <p:cNvSpPr/>
          <p:nvPr/>
        </p:nvSpPr>
        <p:spPr>
          <a:xfrm>
            <a:off x="2636709" y="1338465"/>
            <a:ext cx="2722220" cy="584775"/>
          </a:xfrm>
          <a:prstGeom prst="rect">
            <a:avLst/>
          </a:prstGeom>
        </p:spPr>
        <p:txBody>
          <a:bodyPr wrap="none">
            <a:spAutoFit/>
          </a:bodyPr>
          <a:lstStyle/>
          <a:p>
            <a:pPr algn="ctr" defTabSz="584200" hangingPunct="0"/>
            <a:r>
              <a:rPr lang="de-DE" sz="2800" b="1" dirty="0">
                <a:solidFill>
                  <a:schemeClr val="tx2"/>
                </a:solidFill>
                <a:latin typeface="Bahnschrift" panose="020B0502040204020203" pitchFamily="34" charset="0"/>
                <a:sym typeface="Helvetica Neue"/>
              </a:rPr>
              <a:t>2004-</a:t>
            </a:r>
            <a:r>
              <a:rPr lang="de-DE" sz="3200" b="1" dirty="0">
                <a:solidFill>
                  <a:schemeClr val="tx2"/>
                </a:solidFill>
                <a:latin typeface="Bahnschrift" panose="020B0502040204020203" pitchFamily="34" charset="0"/>
                <a:sym typeface="Helvetica Neue"/>
              </a:rPr>
              <a:t>England</a:t>
            </a:r>
          </a:p>
        </p:txBody>
      </p:sp>
      <p:pic>
        <p:nvPicPr>
          <p:cNvPr id="9" name="Grafik 8">
            <a:extLst>
              <a:ext uri="{FF2B5EF4-FFF2-40B4-BE49-F238E27FC236}">
                <a16:creationId xmlns:a16="http://schemas.microsoft.com/office/drawing/2014/main" id="{5B6AC5E4-0A74-44B6-906C-677A1D30F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858" y="4912603"/>
            <a:ext cx="2796893" cy="1707502"/>
          </a:xfrm>
          <a:prstGeom prst="rect">
            <a:avLst/>
          </a:prstGeom>
        </p:spPr>
      </p:pic>
      <p:pic>
        <p:nvPicPr>
          <p:cNvPr id="10" name="Grafik 9">
            <a:extLst>
              <a:ext uri="{FF2B5EF4-FFF2-40B4-BE49-F238E27FC236}">
                <a16:creationId xmlns:a16="http://schemas.microsoft.com/office/drawing/2014/main" id="{B101EF75-95A1-4456-BAF6-913F354D8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6709" y="2055813"/>
            <a:ext cx="6273778" cy="4182519"/>
          </a:xfrm>
          <a:prstGeom prst="rect">
            <a:avLst/>
          </a:prstGeom>
        </p:spPr>
      </p:pic>
    </p:spTree>
    <p:extLst>
      <p:ext uri="{BB962C8B-B14F-4D97-AF65-F5344CB8AC3E}">
        <p14:creationId xmlns:p14="http://schemas.microsoft.com/office/powerpoint/2010/main" val="131221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4">
            <a:extLst>
              <a:ext uri="{FF2B5EF4-FFF2-40B4-BE49-F238E27FC236}">
                <a16:creationId xmlns:a16="http://schemas.microsoft.com/office/drawing/2014/main" id="{8EB93871-CB57-40B3-BD2D-1F8B1C40F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D07A7289-A7B2-44B6-8868-9977414E66DC}"/>
              </a:ext>
            </a:extLst>
          </p:cNvPr>
          <p:cNvSpPr/>
          <p:nvPr/>
        </p:nvSpPr>
        <p:spPr>
          <a:xfrm>
            <a:off x="2636709" y="569024"/>
            <a:ext cx="5186491" cy="769441"/>
          </a:xfrm>
          <a:prstGeom prst="rect">
            <a:avLst/>
          </a:prstGeom>
        </p:spPr>
        <p:txBody>
          <a:bodyPr wrap="square">
            <a:spAutoFit/>
          </a:bodyPr>
          <a:lstStyle/>
          <a:p>
            <a:r>
              <a:rPr lang="de-DE" sz="4400" b="1" dirty="0">
                <a:solidFill>
                  <a:srgbClr val="004064"/>
                </a:solidFill>
                <a:latin typeface="Bahnschrift" panose="020B0502040204020203" pitchFamily="34" charset="0"/>
              </a:rPr>
              <a:t>Kirche Kunterbunt</a:t>
            </a:r>
            <a:endParaRPr lang="de-DE" sz="4400" dirty="0"/>
          </a:p>
        </p:txBody>
      </p:sp>
      <p:sp>
        <p:nvSpPr>
          <p:cNvPr id="8" name="Rechteck 7">
            <a:extLst>
              <a:ext uri="{FF2B5EF4-FFF2-40B4-BE49-F238E27FC236}">
                <a16:creationId xmlns:a16="http://schemas.microsoft.com/office/drawing/2014/main" id="{6B4266A9-9C86-423E-AFE5-A23F94E50758}"/>
              </a:ext>
            </a:extLst>
          </p:cNvPr>
          <p:cNvSpPr/>
          <p:nvPr/>
        </p:nvSpPr>
        <p:spPr>
          <a:xfrm>
            <a:off x="2550952" y="1470545"/>
            <a:ext cx="5027337" cy="523220"/>
          </a:xfrm>
          <a:prstGeom prst="rect">
            <a:avLst/>
          </a:prstGeom>
        </p:spPr>
        <p:txBody>
          <a:bodyPr wrap="none">
            <a:spAutoFit/>
          </a:bodyPr>
          <a:lstStyle/>
          <a:p>
            <a:pPr algn="ctr" defTabSz="584200" hangingPunct="0"/>
            <a:r>
              <a:rPr lang="de-DE" sz="2800" b="1" dirty="0">
                <a:solidFill>
                  <a:schemeClr val="tx2"/>
                </a:solidFill>
                <a:latin typeface="Bahnschrift" panose="020B0502040204020203" pitchFamily="34" charset="0"/>
                <a:sym typeface="Helvetica Neue"/>
              </a:rPr>
              <a:t>2019 Gründung in Deutschland</a:t>
            </a:r>
          </a:p>
        </p:txBody>
      </p:sp>
      <p:pic>
        <p:nvPicPr>
          <p:cNvPr id="9" name="Grafik 8">
            <a:extLst>
              <a:ext uri="{FF2B5EF4-FFF2-40B4-BE49-F238E27FC236}">
                <a16:creationId xmlns:a16="http://schemas.microsoft.com/office/drawing/2014/main" id="{5B6AC5E4-0A74-44B6-906C-677A1D30F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5858" y="4912603"/>
            <a:ext cx="2796893" cy="1707502"/>
          </a:xfrm>
          <a:prstGeom prst="rect">
            <a:avLst/>
          </a:prstGeom>
        </p:spPr>
      </p:pic>
      <p:sp>
        <p:nvSpPr>
          <p:cNvPr id="2" name="Rechteck 1">
            <a:extLst>
              <a:ext uri="{FF2B5EF4-FFF2-40B4-BE49-F238E27FC236}">
                <a16:creationId xmlns:a16="http://schemas.microsoft.com/office/drawing/2014/main" id="{CFC27857-CF21-4FC8-8E59-38964B4931CE}"/>
              </a:ext>
            </a:extLst>
          </p:cNvPr>
          <p:cNvSpPr/>
          <p:nvPr/>
        </p:nvSpPr>
        <p:spPr>
          <a:xfrm>
            <a:off x="2550952" y="2238493"/>
            <a:ext cx="6064728" cy="1384995"/>
          </a:xfrm>
          <a:prstGeom prst="rect">
            <a:avLst/>
          </a:prstGeom>
        </p:spPr>
        <p:txBody>
          <a:bodyPr wrap="square">
            <a:spAutoFit/>
          </a:bodyPr>
          <a:lstStyle/>
          <a:p>
            <a:pPr defTabSz="584200" hangingPunct="0"/>
            <a:r>
              <a:rPr lang="de-DE" sz="2800" b="1" dirty="0">
                <a:solidFill>
                  <a:schemeClr val="tx2"/>
                </a:solidFill>
                <a:latin typeface="Bahnschrift" panose="020B0502040204020203" pitchFamily="34" charset="0"/>
                <a:sym typeface="Helvetica Neue"/>
              </a:rPr>
              <a:t>5-10 Neugründungen im deutschsprachigen Raum</a:t>
            </a:r>
          </a:p>
          <a:p>
            <a:pPr defTabSz="584200" hangingPunct="0"/>
            <a:r>
              <a:rPr lang="de-DE" sz="2800" b="1" dirty="0">
                <a:solidFill>
                  <a:schemeClr val="tx2"/>
                </a:solidFill>
                <a:latin typeface="Bahnschrift" panose="020B0502040204020203" pitchFamily="34" charset="0"/>
                <a:sym typeface="Helvetica Neue"/>
              </a:rPr>
              <a:t>(Deutschland, Österreich, Schweiz)</a:t>
            </a:r>
          </a:p>
        </p:txBody>
      </p:sp>
      <p:pic>
        <p:nvPicPr>
          <p:cNvPr id="4" name="Grafik 3">
            <a:extLst>
              <a:ext uri="{FF2B5EF4-FFF2-40B4-BE49-F238E27FC236}">
                <a16:creationId xmlns:a16="http://schemas.microsoft.com/office/drawing/2014/main" id="{D6BD272B-2A85-4A5D-9421-190B96CC9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8629" y="4030857"/>
            <a:ext cx="3629660" cy="2419773"/>
          </a:xfrm>
          <a:prstGeom prst="rect">
            <a:avLst/>
          </a:prstGeom>
        </p:spPr>
      </p:pic>
    </p:spTree>
    <p:extLst>
      <p:ext uri="{BB962C8B-B14F-4D97-AF65-F5344CB8AC3E}">
        <p14:creationId xmlns:p14="http://schemas.microsoft.com/office/powerpoint/2010/main" val="1408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B850A-6E61-4A5D-87B3-B63D35ECF7F0}"/>
              </a:ext>
            </a:extLst>
          </p:cNvPr>
          <p:cNvSpPr>
            <a:spLocks noGrp="1"/>
          </p:cNvSpPr>
          <p:nvPr>
            <p:ph type="title"/>
          </p:nvPr>
        </p:nvSpPr>
        <p:spPr/>
        <p:txBody>
          <a:bodyPr/>
          <a:lstStyle/>
          <a:p>
            <a:endParaRPr lang="de-DE"/>
          </a:p>
        </p:txBody>
      </p:sp>
      <p:pic>
        <p:nvPicPr>
          <p:cNvPr id="7" name="Grafik 6">
            <a:extLst>
              <a:ext uri="{FF2B5EF4-FFF2-40B4-BE49-F238E27FC236}">
                <a16:creationId xmlns:a16="http://schemas.microsoft.com/office/drawing/2014/main" id="{19258E35-A909-4B08-A4A5-FB075B637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hteck 2">
            <a:extLst>
              <a:ext uri="{FF2B5EF4-FFF2-40B4-BE49-F238E27FC236}">
                <a16:creationId xmlns:a16="http://schemas.microsoft.com/office/drawing/2014/main" id="{062AABBC-9544-4DA4-9A84-E3A6D22C02F8}"/>
              </a:ext>
            </a:extLst>
          </p:cNvPr>
          <p:cNvSpPr/>
          <p:nvPr/>
        </p:nvSpPr>
        <p:spPr>
          <a:xfrm>
            <a:off x="1869090" y="433904"/>
            <a:ext cx="8453820" cy="646331"/>
          </a:xfrm>
          <a:prstGeom prst="rect">
            <a:avLst/>
          </a:prstGeom>
        </p:spPr>
        <p:txBody>
          <a:bodyPr wrap="square">
            <a:spAutoFit/>
          </a:bodyPr>
          <a:lstStyle/>
          <a:p>
            <a:r>
              <a:rPr lang="de-DE" sz="3600" b="1" dirty="0">
                <a:solidFill>
                  <a:schemeClr val="accent1">
                    <a:lumMod val="50000"/>
                  </a:schemeClr>
                </a:solidFill>
                <a:latin typeface="AFL Font nonmetric" panose="02090504030505020304" pitchFamily="18" charset="0"/>
              </a:rPr>
              <a:t>Situation von Familien</a:t>
            </a:r>
            <a:endParaRPr lang="de-DE" sz="3600" dirty="0">
              <a:solidFill>
                <a:schemeClr val="accent1">
                  <a:lumMod val="50000"/>
                </a:schemeClr>
              </a:solidFill>
              <a:latin typeface="AFL Font nonmetric" panose="02090504030505020304" pitchFamily="18" charset="0"/>
            </a:endParaRPr>
          </a:p>
        </p:txBody>
      </p:sp>
      <p:pic>
        <p:nvPicPr>
          <p:cNvPr id="14" name="Grafik 13">
            <a:extLst>
              <a:ext uri="{FF2B5EF4-FFF2-40B4-BE49-F238E27FC236}">
                <a16:creationId xmlns:a16="http://schemas.microsoft.com/office/drawing/2014/main" id="{6E830DED-4166-4694-AC7E-541FCE968025}"/>
              </a:ext>
            </a:extLst>
          </p:cNvPr>
          <p:cNvPicPr>
            <a:picLocks noChangeAspect="1"/>
          </p:cNvPicPr>
          <p:nvPr/>
        </p:nvPicPr>
        <p:blipFill rotWithShape="1">
          <a:blip r:embed="rId4">
            <a:extLst>
              <a:ext uri="{28A0092B-C50C-407E-A947-70E740481C1C}">
                <a14:useLocalDpi xmlns:a14="http://schemas.microsoft.com/office/drawing/2010/main" val="0"/>
              </a:ext>
            </a:extLst>
          </a:blip>
          <a:srcRect r="40898" b="40814"/>
          <a:stretch/>
        </p:blipFill>
        <p:spPr>
          <a:xfrm>
            <a:off x="1828801" y="1569928"/>
            <a:ext cx="4571999" cy="2575352"/>
          </a:xfrm>
          <a:prstGeom prst="rect">
            <a:avLst/>
          </a:prstGeom>
        </p:spPr>
      </p:pic>
      <p:pic>
        <p:nvPicPr>
          <p:cNvPr id="6" name="Grafik 5">
            <a:extLst>
              <a:ext uri="{FF2B5EF4-FFF2-40B4-BE49-F238E27FC236}">
                <a16:creationId xmlns:a16="http://schemas.microsoft.com/office/drawing/2014/main" id="{9F0ED4F3-D804-43E4-9D8C-09E5E275B8F5}"/>
              </a:ext>
            </a:extLst>
          </p:cNvPr>
          <p:cNvPicPr>
            <a:picLocks noChangeAspect="1"/>
          </p:cNvPicPr>
          <p:nvPr/>
        </p:nvPicPr>
        <p:blipFill rotWithShape="1">
          <a:blip r:embed="rId4">
            <a:extLst>
              <a:ext uri="{28A0092B-C50C-407E-A947-70E740481C1C}">
                <a14:useLocalDpi xmlns:a14="http://schemas.microsoft.com/office/drawing/2010/main" val="0"/>
              </a:ext>
            </a:extLst>
          </a:blip>
          <a:srcRect l="60022" r="23692" b="52723"/>
          <a:stretch/>
        </p:blipFill>
        <p:spPr>
          <a:xfrm>
            <a:off x="6471919" y="1569928"/>
            <a:ext cx="1259841" cy="2057192"/>
          </a:xfrm>
          <a:prstGeom prst="rect">
            <a:avLst/>
          </a:prstGeom>
        </p:spPr>
      </p:pic>
      <p:pic>
        <p:nvPicPr>
          <p:cNvPr id="8" name="Grafik 7">
            <a:extLst>
              <a:ext uri="{FF2B5EF4-FFF2-40B4-BE49-F238E27FC236}">
                <a16:creationId xmlns:a16="http://schemas.microsoft.com/office/drawing/2014/main" id="{0050AA8F-3D24-4A39-A62C-DF631B09F818}"/>
              </a:ext>
            </a:extLst>
          </p:cNvPr>
          <p:cNvPicPr>
            <a:picLocks noChangeAspect="1"/>
          </p:cNvPicPr>
          <p:nvPr/>
        </p:nvPicPr>
        <p:blipFill rotWithShape="1">
          <a:blip r:embed="rId4">
            <a:extLst>
              <a:ext uri="{28A0092B-C50C-407E-A947-70E740481C1C}">
                <a14:useLocalDpi xmlns:a14="http://schemas.microsoft.com/office/drawing/2010/main" val="0"/>
              </a:ext>
            </a:extLst>
          </a:blip>
          <a:srcRect l="75257" b="57276"/>
          <a:stretch/>
        </p:blipFill>
        <p:spPr>
          <a:xfrm>
            <a:off x="7650479" y="1569928"/>
            <a:ext cx="1914033" cy="1859072"/>
          </a:xfrm>
          <a:prstGeom prst="rect">
            <a:avLst/>
          </a:prstGeom>
        </p:spPr>
      </p:pic>
      <p:pic>
        <p:nvPicPr>
          <p:cNvPr id="9" name="Grafik 8">
            <a:extLst>
              <a:ext uri="{FF2B5EF4-FFF2-40B4-BE49-F238E27FC236}">
                <a16:creationId xmlns:a16="http://schemas.microsoft.com/office/drawing/2014/main" id="{2CE122D9-DA9C-49A0-937D-EA3FF6CBBD5E}"/>
              </a:ext>
            </a:extLst>
          </p:cNvPr>
          <p:cNvPicPr>
            <a:picLocks noChangeAspect="1"/>
          </p:cNvPicPr>
          <p:nvPr/>
        </p:nvPicPr>
        <p:blipFill rotWithShape="1">
          <a:blip r:embed="rId4">
            <a:extLst>
              <a:ext uri="{28A0092B-C50C-407E-A947-70E740481C1C}">
                <a14:useLocalDpi xmlns:a14="http://schemas.microsoft.com/office/drawing/2010/main" val="0"/>
              </a:ext>
            </a:extLst>
          </a:blip>
          <a:srcRect t="57551" r="71368"/>
          <a:stretch/>
        </p:blipFill>
        <p:spPr>
          <a:xfrm>
            <a:off x="1828801" y="4074160"/>
            <a:ext cx="2214879" cy="1847106"/>
          </a:xfrm>
          <a:prstGeom prst="rect">
            <a:avLst/>
          </a:prstGeom>
        </p:spPr>
      </p:pic>
      <p:pic>
        <p:nvPicPr>
          <p:cNvPr id="10" name="Grafik 9">
            <a:extLst>
              <a:ext uri="{FF2B5EF4-FFF2-40B4-BE49-F238E27FC236}">
                <a16:creationId xmlns:a16="http://schemas.microsoft.com/office/drawing/2014/main" id="{4B35E206-791A-494F-A2E0-F72C48B63500}"/>
              </a:ext>
            </a:extLst>
          </p:cNvPr>
          <p:cNvPicPr>
            <a:picLocks noChangeAspect="1"/>
          </p:cNvPicPr>
          <p:nvPr/>
        </p:nvPicPr>
        <p:blipFill rotWithShape="1">
          <a:blip r:embed="rId4">
            <a:extLst>
              <a:ext uri="{28A0092B-C50C-407E-A947-70E740481C1C}">
                <a14:useLocalDpi xmlns:a14="http://schemas.microsoft.com/office/drawing/2010/main" val="0"/>
              </a:ext>
            </a:extLst>
          </a:blip>
          <a:srcRect l="25874" t="55916" r="48909"/>
          <a:stretch/>
        </p:blipFill>
        <p:spPr>
          <a:xfrm>
            <a:off x="3830320" y="4003040"/>
            <a:ext cx="1950720" cy="1918226"/>
          </a:xfrm>
          <a:prstGeom prst="rect">
            <a:avLst/>
          </a:prstGeom>
        </p:spPr>
      </p:pic>
      <p:pic>
        <p:nvPicPr>
          <p:cNvPr id="11" name="Grafik 10">
            <a:extLst>
              <a:ext uri="{FF2B5EF4-FFF2-40B4-BE49-F238E27FC236}">
                <a16:creationId xmlns:a16="http://schemas.microsoft.com/office/drawing/2014/main" id="{D9F78CE7-CBC9-4480-A886-6485EB92D231}"/>
              </a:ext>
            </a:extLst>
          </p:cNvPr>
          <p:cNvPicPr>
            <a:picLocks noChangeAspect="1"/>
          </p:cNvPicPr>
          <p:nvPr/>
        </p:nvPicPr>
        <p:blipFill rotWithShape="1">
          <a:blip r:embed="rId4">
            <a:extLst>
              <a:ext uri="{28A0092B-C50C-407E-A947-70E740481C1C}">
                <a14:useLocalDpi xmlns:a14="http://schemas.microsoft.com/office/drawing/2010/main" val="0"/>
              </a:ext>
            </a:extLst>
          </a:blip>
          <a:srcRect l="47939" t="50378"/>
          <a:stretch/>
        </p:blipFill>
        <p:spPr>
          <a:xfrm>
            <a:off x="5537199" y="3762056"/>
            <a:ext cx="4027313" cy="2159209"/>
          </a:xfrm>
          <a:prstGeom prst="rect">
            <a:avLst/>
          </a:prstGeom>
        </p:spPr>
      </p:pic>
    </p:spTree>
    <p:extLst>
      <p:ext uri="{BB962C8B-B14F-4D97-AF65-F5344CB8AC3E}">
        <p14:creationId xmlns:p14="http://schemas.microsoft.com/office/powerpoint/2010/main" val="19916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B850A-6E61-4A5D-87B3-B63D35ECF7F0}"/>
              </a:ext>
            </a:extLst>
          </p:cNvPr>
          <p:cNvSpPr>
            <a:spLocks noGrp="1"/>
          </p:cNvSpPr>
          <p:nvPr>
            <p:ph type="title"/>
          </p:nvPr>
        </p:nvSpPr>
        <p:spPr/>
        <p:txBody>
          <a:bodyPr/>
          <a:lstStyle/>
          <a:p>
            <a:endParaRPr lang="de-DE"/>
          </a:p>
        </p:txBody>
      </p:sp>
      <p:pic>
        <p:nvPicPr>
          <p:cNvPr id="7" name="Grafik 6">
            <a:extLst>
              <a:ext uri="{FF2B5EF4-FFF2-40B4-BE49-F238E27FC236}">
                <a16:creationId xmlns:a16="http://schemas.microsoft.com/office/drawing/2014/main" id="{19258E35-A909-4B08-A4A5-FB075B637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fik 13">
            <a:extLst>
              <a:ext uri="{FF2B5EF4-FFF2-40B4-BE49-F238E27FC236}">
                <a16:creationId xmlns:a16="http://schemas.microsoft.com/office/drawing/2014/main" id="{6E830DED-4166-4694-AC7E-541FCE968025}"/>
              </a:ext>
            </a:extLst>
          </p:cNvPr>
          <p:cNvPicPr>
            <a:picLocks noChangeAspect="1"/>
          </p:cNvPicPr>
          <p:nvPr/>
        </p:nvPicPr>
        <p:blipFill rotWithShape="1">
          <a:blip r:embed="rId4">
            <a:extLst>
              <a:ext uri="{28A0092B-C50C-407E-A947-70E740481C1C}">
                <a14:useLocalDpi xmlns:a14="http://schemas.microsoft.com/office/drawing/2010/main" val="0"/>
              </a:ext>
            </a:extLst>
          </a:blip>
          <a:srcRect r="40898" b="40814"/>
          <a:stretch/>
        </p:blipFill>
        <p:spPr>
          <a:xfrm>
            <a:off x="1828801" y="1569928"/>
            <a:ext cx="4571999" cy="2575352"/>
          </a:xfrm>
          <a:prstGeom prst="rect">
            <a:avLst/>
          </a:prstGeom>
        </p:spPr>
      </p:pic>
      <p:pic>
        <p:nvPicPr>
          <p:cNvPr id="6" name="Grafik 5">
            <a:extLst>
              <a:ext uri="{FF2B5EF4-FFF2-40B4-BE49-F238E27FC236}">
                <a16:creationId xmlns:a16="http://schemas.microsoft.com/office/drawing/2014/main" id="{9F0ED4F3-D804-43E4-9D8C-09E5E275B8F5}"/>
              </a:ext>
            </a:extLst>
          </p:cNvPr>
          <p:cNvPicPr>
            <a:picLocks noChangeAspect="1"/>
          </p:cNvPicPr>
          <p:nvPr/>
        </p:nvPicPr>
        <p:blipFill rotWithShape="1">
          <a:blip r:embed="rId4">
            <a:extLst>
              <a:ext uri="{28A0092B-C50C-407E-A947-70E740481C1C}">
                <a14:useLocalDpi xmlns:a14="http://schemas.microsoft.com/office/drawing/2010/main" val="0"/>
              </a:ext>
            </a:extLst>
          </a:blip>
          <a:srcRect l="60022" r="23692" b="52723"/>
          <a:stretch/>
        </p:blipFill>
        <p:spPr>
          <a:xfrm>
            <a:off x="6471919" y="1569928"/>
            <a:ext cx="1259841" cy="2057192"/>
          </a:xfrm>
          <a:prstGeom prst="rect">
            <a:avLst/>
          </a:prstGeom>
        </p:spPr>
      </p:pic>
      <p:pic>
        <p:nvPicPr>
          <p:cNvPr id="8" name="Grafik 7">
            <a:extLst>
              <a:ext uri="{FF2B5EF4-FFF2-40B4-BE49-F238E27FC236}">
                <a16:creationId xmlns:a16="http://schemas.microsoft.com/office/drawing/2014/main" id="{0050AA8F-3D24-4A39-A62C-DF631B09F818}"/>
              </a:ext>
            </a:extLst>
          </p:cNvPr>
          <p:cNvPicPr>
            <a:picLocks noChangeAspect="1"/>
          </p:cNvPicPr>
          <p:nvPr/>
        </p:nvPicPr>
        <p:blipFill rotWithShape="1">
          <a:blip r:embed="rId4">
            <a:extLst>
              <a:ext uri="{28A0092B-C50C-407E-A947-70E740481C1C}">
                <a14:useLocalDpi xmlns:a14="http://schemas.microsoft.com/office/drawing/2010/main" val="0"/>
              </a:ext>
            </a:extLst>
          </a:blip>
          <a:srcRect l="75257" b="57276"/>
          <a:stretch/>
        </p:blipFill>
        <p:spPr>
          <a:xfrm>
            <a:off x="7650479" y="1569928"/>
            <a:ext cx="1914033" cy="1859072"/>
          </a:xfrm>
          <a:prstGeom prst="rect">
            <a:avLst/>
          </a:prstGeom>
        </p:spPr>
      </p:pic>
      <p:pic>
        <p:nvPicPr>
          <p:cNvPr id="9" name="Grafik 8">
            <a:extLst>
              <a:ext uri="{FF2B5EF4-FFF2-40B4-BE49-F238E27FC236}">
                <a16:creationId xmlns:a16="http://schemas.microsoft.com/office/drawing/2014/main" id="{2CE122D9-DA9C-49A0-937D-EA3FF6CBBD5E}"/>
              </a:ext>
            </a:extLst>
          </p:cNvPr>
          <p:cNvPicPr>
            <a:picLocks noChangeAspect="1"/>
          </p:cNvPicPr>
          <p:nvPr/>
        </p:nvPicPr>
        <p:blipFill rotWithShape="1">
          <a:blip r:embed="rId4">
            <a:extLst>
              <a:ext uri="{28A0092B-C50C-407E-A947-70E740481C1C}">
                <a14:useLocalDpi xmlns:a14="http://schemas.microsoft.com/office/drawing/2010/main" val="0"/>
              </a:ext>
            </a:extLst>
          </a:blip>
          <a:srcRect t="57551" r="71368"/>
          <a:stretch/>
        </p:blipFill>
        <p:spPr>
          <a:xfrm>
            <a:off x="1828801" y="4074160"/>
            <a:ext cx="2214879" cy="1847106"/>
          </a:xfrm>
          <a:prstGeom prst="rect">
            <a:avLst/>
          </a:prstGeom>
        </p:spPr>
      </p:pic>
      <p:pic>
        <p:nvPicPr>
          <p:cNvPr id="10" name="Grafik 9">
            <a:extLst>
              <a:ext uri="{FF2B5EF4-FFF2-40B4-BE49-F238E27FC236}">
                <a16:creationId xmlns:a16="http://schemas.microsoft.com/office/drawing/2014/main" id="{4B35E206-791A-494F-A2E0-F72C48B63500}"/>
              </a:ext>
            </a:extLst>
          </p:cNvPr>
          <p:cNvPicPr>
            <a:picLocks noChangeAspect="1"/>
          </p:cNvPicPr>
          <p:nvPr/>
        </p:nvPicPr>
        <p:blipFill rotWithShape="1">
          <a:blip r:embed="rId4">
            <a:extLst>
              <a:ext uri="{28A0092B-C50C-407E-A947-70E740481C1C}">
                <a14:useLocalDpi xmlns:a14="http://schemas.microsoft.com/office/drawing/2010/main" val="0"/>
              </a:ext>
            </a:extLst>
          </a:blip>
          <a:srcRect l="25874" t="55916" r="48909"/>
          <a:stretch/>
        </p:blipFill>
        <p:spPr>
          <a:xfrm>
            <a:off x="3830320" y="4003040"/>
            <a:ext cx="1950720" cy="1918226"/>
          </a:xfrm>
          <a:prstGeom prst="rect">
            <a:avLst/>
          </a:prstGeom>
        </p:spPr>
      </p:pic>
      <p:pic>
        <p:nvPicPr>
          <p:cNvPr id="11" name="Grafik 10">
            <a:extLst>
              <a:ext uri="{FF2B5EF4-FFF2-40B4-BE49-F238E27FC236}">
                <a16:creationId xmlns:a16="http://schemas.microsoft.com/office/drawing/2014/main" id="{D9F78CE7-CBC9-4480-A886-6485EB92D231}"/>
              </a:ext>
            </a:extLst>
          </p:cNvPr>
          <p:cNvPicPr>
            <a:picLocks noChangeAspect="1"/>
          </p:cNvPicPr>
          <p:nvPr/>
        </p:nvPicPr>
        <p:blipFill rotWithShape="1">
          <a:blip r:embed="rId4">
            <a:extLst>
              <a:ext uri="{28A0092B-C50C-407E-A947-70E740481C1C}">
                <a14:useLocalDpi xmlns:a14="http://schemas.microsoft.com/office/drawing/2010/main" val="0"/>
              </a:ext>
            </a:extLst>
          </a:blip>
          <a:srcRect l="47939" t="50378"/>
          <a:stretch/>
        </p:blipFill>
        <p:spPr>
          <a:xfrm>
            <a:off x="5537199" y="3762056"/>
            <a:ext cx="4027313" cy="2159209"/>
          </a:xfrm>
          <a:prstGeom prst="rect">
            <a:avLst/>
          </a:prstGeom>
        </p:spPr>
      </p:pic>
    </p:spTree>
    <p:extLst>
      <p:ext uri="{BB962C8B-B14F-4D97-AF65-F5344CB8AC3E}">
        <p14:creationId xmlns:p14="http://schemas.microsoft.com/office/powerpoint/2010/main" val="22083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4">
            <a:extLst>
              <a:ext uri="{FF2B5EF4-FFF2-40B4-BE49-F238E27FC236}">
                <a16:creationId xmlns:a16="http://schemas.microsoft.com/office/drawing/2014/main" id="{2004C043-8F33-4996-AA9A-8D812CE5F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Grafik 8">
            <a:extLst>
              <a:ext uri="{FF2B5EF4-FFF2-40B4-BE49-F238E27FC236}">
                <a16:creationId xmlns:a16="http://schemas.microsoft.com/office/drawing/2014/main" id="{979D0A0C-B44E-49B2-A3A3-7257ED93D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6239" y="1849845"/>
            <a:ext cx="2712270" cy="2813939"/>
          </a:xfrm>
          <a:prstGeom prst="rect">
            <a:avLst/>
          </a:prstGeom>
        </p:spPr>
      </p:pic>
      <p:pic>
        <p:nvPicPr>
          <p:cNvPr id="7" name="Grafik 6">
            <a:extLst>
              <a:ext uri="{FF2B5EF4-FFF2-40B4-BE49-F238E27FC236}">
                <a16:creationId xmlns:a16="http://schemas.microsoft.com/office/drawing/2014/main" id="{3897303B-5CBE-4886-8772-1DDEDC96D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500" y="488915"/>
            <a:ext cx="4518882" cy="2064260"/>
          </a:xfrm>
          <a:prstGeom prst="rect">
            <a:avLst/>
          </a:prstGeom>
        </p:spPr>
      </p:pic>
      <p:pic>
        <p:nvPicPr>
          <p:cNvPr id="6" name="Grafik 5">
            <a:extLst>
              <a:ext uri="{FF2B5EF4-FFF2-40B4-BE49-F238E27FC236}">
                <a16:creationId xmlns:a16="http://schemas.microsoft.com/office/drawing/2014/main" id="{B3B7247F-E6DB-4789-A4D6-EE6F01573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300" y="3685912"/>
            <a:ext cx="2499122" cy="2572382"/>
          </a:xfrm>
          <a:prstGeom prst="rect">
            <a:avLst/>
          </a:prstGeom>
        </p:spPr>
      </p:pic>
      <p:pic>
        <p:nvPicPr>
          <p:cNvPr id="11" name="Grafik 10">
            <a:extLst>
              <a:ext uri="{FF2B5EF4-FFF2-40B4-BE49-F238E27FC236}">
                <a16:creationId xmlns:a16="http://schemas.microsoft.com/office/drawing/2014/main" id="{14B10012-2F66-46A9-AF7C-4B9DF341A7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48"/>
          <a:stretch/>
        </p:blipFill>
        <p:spPr>
          <a:xfrm>
            <a:off x="2546620" y="4864999"/>
            <a:ext cx="3549380" cy="2355854"/>
          </a:xfrm>
          <a:prstGeom prst="rect">
            <a:avLst/>
          </a:prstGeom>
        </p:spPr>
      </p:pic>
      <p:pic>
        <p:nvPicPr>
          <p:cNvPr id="12" name="Grafik 11">
            <a:extLst>
              <a:ext uri="{FF2B5EF4-FFF2-40B4-BE49-F238E27FC236}">
                <a16:creationId xmlns:a16="http://schemas.microsoft.com/office/drawing/2014/main" id="{5FA94D4F-77BB-4F28-B544-5531B9C7BD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9056" y="2410641"/>
            <a:ext cx="3008059" cy="3074390"/>
          </a:xfrm>
          <a:prstGeom prst="rect">
            <a:avLst/>
          </a:prstGeom>
        </p:spPr>
      </p:pic>
      <p:pic>
        <p:nvPicPr>
          <p:cNvPr id="13" name="Grafik 12">
            <a:extLst>
              <a:ext uri="{FF2B5EF4-FFF2-40B4-BE49-F238E27FC236}">
                <a16:creationId xmlns:a16="http://schemas.microsoft.com/office/drawing/2014/main" id="{1A0535C5-7EBD-4D99-8564-AFA6A0E1B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777" y="5485031"/>
            <a:ext cx="1968329" cy="1201664"/>
          </a:xfrm>
          <a:prstGeom prst="rect">
            <a:avLst/>
          </a:prstGeom>
        </p:spPr>
      </p:pic>
      <p:sp>
        <p:nvSpPr>
          <p:cNvPr id="10" name="Rechteck 9">
            <a:extLst>
              <a:ext uri="{FF2B5EF4-FFF2-40B4-BE49-F238E27FC236}">
                <a16:creationId xmlns:a16="http://schemas.microsoft.com/office/drawing/2014/main" id="{2B0BE75D-1913-4C96-BFB8-A67C9B0630A1}"/>
              </a:ext>
            </a:extLst>
          </p:cNvPr>
          <p:cNvSpPr/>
          <p:nvPr/>
        </p:nvSpPr>
        <p:spPr>
          <a:xfrm>
            <a:off x="-469182" y="496027"/>
            <a:ext cx="8453820" cy="707886"/>
          </a:xfrm>
          <a:prstGeom prst="rect">
            <a:avLst/>
          </a:prstGeom>
        </p:spPr>
        <p:txBody>
          <a:bodyPr wrap="square">
            <a:spAutoFit/>
          </a:bodyPr>
          <a:lstStyle/>
          <a:p>
            <a:pPr algn="ctr"/>
            <a:r>
              <a:rPr lang="de-DE" sz="4000" b="1" dirty="0">
                <a:solidFill>
                  <a:schemeClr val="accent1">
                    <a:lumMod val="50000"/>
                  </a:schemeClr>
                </a:solidFill>
                <a:latin typeface="AFL Font nonmetric" panose="02090504030505020304" pitchFamily="18" charset="0"/>
              </a:rPr>
              <a:t>Grundwerte</a:t>
            </a:r>
          </a:p>
        </p:txBody>
      </p:sp>
    </p:spTree>
    <p:extLst>
      <p:ext uri="{BB962C8B-B14F-4D97-AF65-F5344CB8AC3E}">
        <p14:creationId xmlns:p14="http://schemas.microsoft.com/office/powerpoint/2010/main" val="23685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ACE0DDC5-8313-4C33-8249-635A74D84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069D2D40">
            <a:hlinkClick r:id="" action="ppaction://media"/>
            <a:extLst>
              <a:ext uri="{FF2B5EF4-FFF2-40B4-BE49-F238E27FC236}">
                <a16:creationId xmlns:a16="http://schemas.microsoft.com/office/drawing/2014/main" id="{1773DC40-5A37-4B66-87AA-085779B715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2788" y="1184573"/>
            <a:ext cx="7980183" cy="4488853"/>
          </a:xfrm>
          <a:prstGeom prst="rect">
            <a:avLst/>
          </a:prstGeom>
        </p:spPr>
      </p:pic>
    </p:spTree>
    <p:extLst>
      <p:ext uri="{BB962C8B-B14F-4D97-AF65-F5344CB8AC3E}">
        <p14:creationId xmlns:p14="http://schemas.microsoft.com/office/powerpoint/2010/main" val="14676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B1877CD-2FC8-4F3E-9FA9-4AACCD77B08D}"/>
              </a:ext>
            </a:extLst>
          </p:cNvPr>
          <p:cNvPicPr>
            <a:picLocks noChangeAspect="1"/>
          </p:cNvPicPr>
          <p:nvPr/>
        </p:nvPicPr>
        <p:blipFill rotWithShape="1">
          <a:blip r:embed="rId3">
            <a:extLst>
              <a:ext uri="{28A0092B-C50C-407E-A947-70E740481C1C}">
                <a14:useLocalDpi xmlns:a14="http://schemas.microsoft.com/office/drawing/2010/main" val="0"/>
              </a:ext>
            </a:extLst>
          </a:blip>
          <a:srcRect l="-227" t="149" r="65414" b="49280"/>
          <a:stretch/>
        </p:blipFill>
        <p:spPr>
          <a:xfrm>
            <a:off x="1528175" y="2029217"/>
            <a:ext cx="3832964" cy="3518878"/>
          </a:xfrm>
          <a:prstGeom prst="rect">
            <a:avLst/>
          </a:prstGeom>
        </p:spPr>
      </p:pic>
      <p:pic>
        <p:nvPicPr>
          <p:cNvPr id="5" name="Inhaltsplatzhalter 4">
            <a:extLst>
              <a:ext uri="{FF2B5EF4-FFF2-40B4-BE49-F238E27FC236}">
                <a16:creationId xmlns:a16="http://schemas.microsoft.com/office/drawing/2014/main" id="{7496B7D8-7849-4BCC-9BCC-05CAA52F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Ablauf der Kirche Kunterbunt </a:t>
            </a:r>
            <a:endParaRPr lang="de-DE" sz="4000" dirty="0">
              <a:solidFill>
                <a:schemeClr val="accent1">
                  <a:lumMod val="50000"/>
                </a:schemeClr>
              </a:solidFill>
              <a:latin typeface="AFL Font nonmetric" panose="02090504030505020304" pitchFamily="18" charset="0"/>
            </a:endParaRPr>
          </a:p>
        </p:txBody>
      </p:sp>
      <p:pic>
        <p:nvPicPr>
          <p:cNvPr id="6" name="Grafik 5">
            <a:extLst>
              <a:ext uri="{FF2B5EF4-FFF2-40B4-BE49-F238E27FC236}">
                <a16:creationId xmlns:a16="http://schemas.microsoft.com/office/drawing/2014/main" id="{E299CCA7-32A3-4E74-88CC-5A31B3909C2B}"/>
              </a:ext>
            </a:extLst>
          </p:cNvPr>
          <p:cNvPicPr>
            <a:picLocks noChangeAspect="1"/>
          </p:cNvPicPr>
          <p:nvPr/>
        </p:nvPicPr>
        <p:blipFill rotWithShape="1">
          <a:blip r:embed="rId3">
            <a:extLst>
              <a:ext uri="{28A0092B-C50C-407E-A947-70E740481C1C}">
                <a14:useLocalDpi xmlns:a14="http://schemas.microsoft.com/office/drawing/2010/main" val="0"/>
              </a:ext>
            </a:extLst>
          </a:blip>
          <a:srcRect l="1597" t="2381" r="65414" b="49279"/>
          <a:stretch/>
        </p:blipFill>
        <p:spPr>
          <a:xfrm>
            <a:off x="1848665" y="1702127"/>
            <a:ext cx="3038295" cy="2741958"/>
          </a:xfrm>
          <a:prstGeom prst="rect">
            <a:avLst/>
          </a:prstGeom>
        </p:spPr>
      </p:pic>
      <p:sp>
        <p:nvSpPr>
          <p:cNvPr id="2" name="Rechteck 1">
            <a:extLst>
              <a:ext uri="{FF2B5EF4-FFF2-40B4-BE49-F238E27FC236}">
                <a16:creationId xmlns:a16="http://schemas.microsoft.com/office/drawing/2014/main" id="{8C24956F-7630-42CC-AF44-1962A21BADED}"/>
              </a:ext>
            </a:extLst>
          </p:cNvPr>
          <p:cNvSpPr/>
          <p:nvPr/>
        </p:nvSpPr>
        <p:spPr>
          <a:xfrm>
            <a:off x="1929008" y="3935258"/>
            <a:ext cx="2943434" cy="369332"/>
          </a:xfrm>
          <a:prstGeom prst="rect">
            <a:avLst/>
          </a:prstGeom>
        </p:spPr>
        <p:txBody>
          <a:bodyPr wrap="none">
            <a:spAutoFit/>
          </a:bodyPr>
          <a:lstStyle/>
          <a:p>
            <a:r>
              <a:rPr lang="de-DE" b="1" dirty="0">
                <a:latin typeface="Bahnschrift" panose="020B0502040204020203" pitchFamily="34" charset="0"/>
              </a:rPr>
              <a:t>Willkommens-Zeit (20-30‘)</a:t>
            </a:r>
          </a:p>
        </p:txBody>
      </p:sp>
    </p:spTree>
    <p:extLst>
      <p:ext uri="{BB962C8B-B14F-4D97-AF65-F5344CB8AC3E}">
        <p14:creationId xmlns:p14="http://schemas.microsoft.com/office/powerpoint/2010/main" val="110085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CE1F7491-3A3A-4B85-B162-C3359669E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Willkommenszeit</a:t>
            </a:r>
            <a:endParaRPr lang="de-DE" sz="4000" dirty="0">
              <a:solidFill>
                <a:schemeClr val="accent1">
                  <a:lumMod val="50000"/>
                </a:schemeClr>
              </a:solidFill>
              <a:latin typeface="AFL Font nonmetric" panose="02090504030505020304" pitchFamily="18" charset="0"/>
            </a:endParaRPr>
          </a:p>
        </p:txBody>
      </p:sp>
      <p:pic>
        <p:nvPicPr>
          <p:cNvPr id="6" name="Grafik 5">
            <a:extLst>
              <a:ext uri="{FF2B5EF4-FFF2-40B4-BE49-F238E27FC236}">
                <a16:creationId xmlns:a16="http://schemas.microsoft.com/office/drawing/2014/main" id="{543A147B-1EA3-40E8-98F6-224361597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439" y="973553"/>
            <a:ext cx="3150328" cy="4200437"/>
          </a:xfrm>
          <a:prstGeom prst="rect">
            <a:avLst/>
          </a:prstGeom>
        </p:spPr>
      </p:pic>
      <p:pic>
        <p:nvPicPr>
          <p:cNvPr id="7" name="Grafik 6">
            <a:extLst>
              <a:ext uri="{FF2B5EF4-FFF2-40B4-BE49-F238E27FC236}">
                <a16:creationId xmlns:a16="http://schemas.microsoft.com/office/drawing/2014/main" id="{3E659394-0BB1-4FF2-A6DB-FB0D83BB8457}"/>
              </a:ext>
            </a:extLst>
          </p:cNvPr>
          <p:cNvPicPr>
            <a:picLocks noChangeAspect="1"/>
          </p:cNvPicPr>
          <p:nvPr/>
        </p:nvPicPr>
        <p:blipFill rotWithShape="1">
          <a:blip r:embed="rId5">
            <a:extLst>
              <a:ext uri="{28A0092B-C50C-407E-A947-70E740481C1C}">
                <a14:useLocalDpi xmlns:a14="http://schemas.microsoft.com/office/drawing/2010/main" val="0"/>
              </a:ext>
            </a:extLst>
          </a:blip>
          <a:srcRect r="9325"/>
          <a:stretch/>
        </p:blipFill>
        <p:spPr>
          <a:xfrm>
            <a:off x="1750417" y="3429000"/>
            <a:ext cx="4140927" cy="3044526"/>
          </a:xfrm>
          <a:prstGeom prst="rect">
            <a:avLst/>
          </a:prstGeom>
        </p:spPr>
      </p:pic>
    </p:spTree>
    <p:extLst>
      <p:ext uri="{BB962C8B-B14F-4D97-AF65-F5344CB8AC3E}">
        <p14:creationId xmlns:p14="http://schemas.microsoft.com/office/powerpoint/2010/main" val="487984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CE1F7491-3A3A-4B85-B162-C3359669E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Willkommenszeit</a:t>
            </a:r>
            <a:endParaRPr lang="de-DE" sz="4000" dirty="0">
              <a:solidFill>
                <a:schemeClr val="accent1">
                  <a:lumMod val="50000"/>
                </a:schemeClr>
              </a:solidFill>
              <a:latin typeface="AFL Font nonmetric" panose="02090504030505020304" pitchFamily="18" charset="0"/>
            </a:endParaRPr>
          </a:p>
        </p:txBody>
      </p:sp>
      <p:pic>
        <p:nvPicPr>
          <p:cNvPr id="3" name="Grafik 2">
            <a:extLst>
              <a:ext uri="{FF2B5EF4-FFF2-40B4-BE49-F238E27FC236}">
                <a16:creationId xmlns:a16="http://schemas.microsoft.com/office/drawing/2014/main" id="{43CFEBD3-AFFF-4468-A347-E79F6A9BB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020" y="2226732"/>
            <a:ext cx="4218940" cy="2812627"/>
          </a:xfrm>
          <a:prstGeom prst="rect">
            <a:avLst/>
          </a:prstGeom>
        </p:spPr>
      </p:pic>
      <p:pic>
        <p:nvPicPr>
          <p:cNvPr id="5" name="Grafik 4">
            <a:extLst>
              <a:ext uri="{FF2B5EF4-FFF2-40B4-BE49-F238E27FC236}">
                <a16:creationId xmlns:a16="http://schemas.microsoft.com/office/drawing/2014/main" id="{E27E2A3A-9354-409C-8190-E2BBD4A83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484" y="1556385"/>
            <a:ext cx="4218941" cy="2812414"/>
          </a:xfrm>
          <a:prstGeom prst="rect">
            <a:avLst/>
          </a:prstGeom>
        </p:spPr>
      </p:pic>
    </p:spTree>
    <p:extLst>
      <p:ext uri="{BB962C8B-B14F-4D97-AF65-F5344CB8AC3E}">
        <p14:creationId xmlns:p14="http://schemas.microsoft.com/office/powerpoint/2010/main" val="3550416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CE1F7491-3A3A-4B85-B162-C3359669E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Willkommenszeit</a:t>
            </a:r>
            <a:endParaRPr lang="de-DE" sz="4000" dirty="0">
              <a:solidFill>
                <a:schemeClr val="accent1">
                  <a:lumMod val="50000"/>
                </a:schemeClr>
              </a:solidFill>
              <a:latin typeface="AFL Font nonmetric" panose="02090504030505020304" pitchFamily="18" charset="0"/>
            </a:endParaRPr>
          </a:p>
        </p:txBody>
      </p:sp>
      <p:pic>
        <p:nvPicPr>
          <p:cNvPr id="4" name="Grafik 3">
            <a:extLst>
              <a:ext uri="{FF2B5EF4-FFF2-40B4-BE49-F238E27FC236}">
                <a16:creationId xmlns:a16="http://schemas.microsoft.com/office/drawing/2014/main" id="{03521767-2965-43B5-8E11-A51C322B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6585" y="1687495"/>
            <a:ext cx="3200399" cy="4267199"/>
          </a:xfrm>
          <a:prstGeom prst="rect">
            <a:avLst/>
          </a:prstGeom>
        </p:spPr>
      </p:pic>
      <p:pic>
        <p:nvPicPr>
          <p:cNvPr id="7" name="Grafik 6">
            <a:extLst>
              <a:ext uri="{FF2B5EF4-FFF2-40B4-BE49-F238E27FC236}">
                <a16:creationId xmlns:a16="http://schemas.microsoft.com/office/drawing/2014/main" id="{A5869EE6-5817-46E4-8363-B1795DF0D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2810" y="1687495"/>
            <a:ext cx="3200400" cy="4267200"/>
          </a:xfrm>
          <a:prstGeom prst="rect">
            <a:avLst/>
          </a:prstGeom>
        </p:spPr>
      </p:pic>
    </p:spTree>
    <p:extLst>
      <p:ext uri="{BB962C8B-B14F-4D97-AF65-F5344CB8AC3E}">
        <p14:creationId xmlns:p14="http://schemas.microsoft.com/office/powerpoint/2010/main" val="128411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B1877CD-2FC8-4F3E-9FA9-4AACCD77B08D}"/>
              </a:ext>
            </a:extLst>
          </p:cNvPr>
          <p:cNvPicPr>
            <a:picLocks noChangeAspect="1"/>
          </p:cNvPicPr>
          <p:nvPr/>
        </p:nvPicPr>
        <p:blipFill rotWithShape="1">
          <a:blip r:embed="rId3">
            <a:extLst>
              <a:ext uri="{28A0092B-C50C-407E-A947-70E740481C1C}">
                <a14:useLocalDpi xmlns:a14="http://schemas.microsoft.com/office/drawing/2010/main" val="0"/>
              </a:ext>
            </a:extLst>
          </a:blip>
          <a:srcRect l="-227" t="149" r="65414" b="49280"/>
          <a:stretch/>
        </p:blipFill>
        <p:spPr>
          <a:xfrm>
            <a:off x="1528175" y="2029217"/>
            <a:ext cx="3832964" cy="3518878"/>
          </a:xfrm>
          <a:prstGeom prst="rect">
            <a:avLst/>
          </a:prstGeom>
        </p:spPr>
      </p:pic>
      <p:pic>
        <p:nvPicPr>
          <p:cNvPr id="5" name="Inhaltsplatzhalter 4">
            <a:extLst>
              <a:ext uri="{FF2B5EF4-FFF2-40B4-BE49-F238E27FC236}">
                <a16:creationId xmlns:a16="http://schemas.microsoft.com/office/drawing/2014/main" id="{7496B7D8-7849-4BCC-9BCC-05CAA52F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657"/>
            <a:ext cx="12192000" cy="6858000"/>
          </a:xfrm>
          <a:prstGeom prst="rect">
            <a:avLst/>
          </a:prstGeom>
        </p:spPr>
      </p:pic>
      <p:pic>
        <p:nvPicPr>
          <p:cNvPr id="6" name="Grafik 5">
            <a:extLst>
              <a:ext uri="{FF2B5EF4-FFF2-40B4-BE49-F238E27FC236}">
                <a16:creationId xmlns:a16="http://schemas.microsoft.com/office/drawing/2014/main" id="{E299CCA7-32A3-4E74-88CC-5A31B3909C2B}"/>
              </a:ext>
            </a:extLst>
          </p:cNvPr>
          <p:cNvPicPr>
            <a:picLocks noChangeAspect="1"/>
          </p:cNvPicPr>
          <p:nvPr/>
        </p:nvPicPr>
        <p:blipFill rotWithShape="1">
          <a:blip r:embed="rId3">
            <a:extLst>
              <a:ext uri="{28A0092B-C50C-407E-A947-70E740481C1C}">
                <a14:useLocalDpi xmlns:a14="http://schemas.microsoft.com/office/drawing/2010/main" val="0"/>
              </a:ext>
            </a:extLst>
          </a:blip>
          <a:srcRect l="1597" t="2381" r="65414" b="49279"/>
          <a:stretch/>
        </p:blipFill>
        <p:spPr>
          <a:xfrm>
            <a:off x="1848665" y="1702127"/>
            <a:ext cx="3038295" cy="2741958"/>
          </a:xfrm>
          <a:prstGeom prst="rect">
            <a:avLst/>
          </a:prstGeom>
        </p:spPr>
      </p:pic>
      <p:sp>
        <p:nvSpPr>
          <p:cNvPr id="2" name="Rechteck 1">
            <a:extLst>
              <a:ext uri="{FF2B5EF4-FFF2-40B4-BE49-F238E27FC236}">
                <a16:creationId xmlns:a16="http://schemas.microsoft.com/office/drawing/2014/main" id="{8C24956F-7630-42CC-AF44-1962A21BADED}"/>
              </a:ext>
            </a:extLst>
          </p:cNvPr>
          <p:cNvSpPr/>
          <p:nvPr/>
        </p:nvSpPr>
        <p:spPr>
          <a:xfrm>
            <a:off x="1929008" y="3935258"/>
            <a:ext cx="2943434" cy="369332"/>
          </a:xfrm>
          <a:prstGeom prst="rect">
            <a:avLst/>
          </a:prstGeom>
        </p:spPr>
        <p:txBody>
          <a:bodyPr wrap="none">
            <a:spAutoFit/>
          </a:bodyPr>
          <a:lstStyle/>
          <a:p>
            <a:r>
              <a:rPr lang="de-DE" b="1" dirty="0">
                <a:latin typeface="Bahnschrift" panose="020B0502040204020203" pitchFamily="34" charset="0"/>
              </a:rPr>
              <a:t>Willkommens-Zeit (20-30‘)</a:t>
            </a:r>
          </a:p>
        </p:txBody>
      </p:sp>
      <p:pic>
        <p:nvPicPr>
          <p:cNvPr id="7" name="Grafik 6">
            <a:extLst>
              <a:ext uri="{FF2B5EF4-FFF2-40B4-BE49-F238E27FC236}">
                <a16:creationId xmlns:a16="http://schemas.microsoft.com/office/drawing/2014/main" id="{69B6274B-538C-4E5E-9C82-67278861799F}"/>
              </a:ext>
            </a:extLst>
          </p:cNvPr>
          <p:cNvPicPr>
            <a:picLocks noChangeAspect="1"/>
          </p:cNvPicPr>
          <p:nvPr/>
        </p:nvPicPr>
        <p:blipFill rotWithShape="1">
          <a:blip r:embed="rId3">
            <a:extLst>
              <a:ext uri="{28A0092B-C50C-407E-A947-70E740481C1C}">
                <a14:useLocalDpi xmlns:a14="http://schemas.microsoft.com/office/drawing/2010/main" val="0"/>
              </a:ext>
            </a:extLst>
          </a:blip>
          <a:srcRect l="34515" r="33141" b="49138"/>
          <a:stretch/>
        </p:blipFill>
        <p:spPr>
          <a:xfrm>
            <a:off x="5015699" y="799297"/>
            <a:ext cx="3210060" cy="2839495"/>
          </a:xfrm>
          <a:prstGeom prst="rect">
            <a:avLst/>
          </a:prstGeom>
        </p:spPr>
      </p:pic>
      <p:sp>
        <p:nvSpPr>
          <p:cNvPr id="8" name="Rechteck 7">
            <a:extLst>
              <a:ext uri="{FF2B5EF4-FFF2-40B4-BE49-F238E27FC236}">
                <a16:creationId xmlns:a16="http://schemas.microsoft.com/office/drawing/2014/main" id="{58D2A34E-6BB1-4856-AC88-0D84A3ABDF2B}"/>
              </a:ext>
            </a:extLst>
          </p:cNvPr>
          <p:cNvSpPr/>
          <p:nvPr/>
        </p:nvSpPr>
        <p:spPr>
          <a:xfrm>
            <a:off x="5489878" y="3448657"/>
            <a:ext cx="2071401" cy="369332"/>
          </a:xfrm>
          <a:prstGeom prst="rect">
            <a:avLst/>
          </a:prstGeom>
        </p:spPr>
        <p:txBody>
          <a:bodyPr wrap="none">
            <a:spAutoFit/>
          </a:bodyPr>
          <a:lstStyle/>
          <a:p>
            <a:r>
              <a:rPr lang="de-DE" b="1" dirty="0">
                <a:latin typeface="Bahnschrift" panose="020B0502040204020203" pitchFamily="34" charset="0"/>
              </a:rPr>
              <a:t>Aktiv-Zeit (40-90‘)</a:t>
            </a:r>
          </a:p>
        </p:txBody>
      </p:sp>
    </p:spTree>
    <p:extLst>
      <p:ext uri="{BB962C8B-B14F-4D97-AF65-F5344CB8AC3E}">
        <p14:creationId xmlns:p14="http://schemas.microsoft.com/office/powerpoint/2010/main" val="38884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054FB3F6-00CC-47A1-86CF-BEC1AE17B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Aktiv-Zeit</a:t>
            </a:r>
          </a:p>
        </p:txBody>
      </p:sp>
      <p:pic>
        <p:nvPicPr>
          <p:cNvPr id="7" name="Grafik 6">
            <a:extLst>
              <a:ext uri="{FF2B5EF4-FFF2-40B4-BE49-F238E27FC236}">
                <a16:creationId xmlns:a16="http://schemas.microsoft.com/office/drawing/2014/main" id="{2FF596E1-A215-4B34-9EA3-FA236BB9A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51560" y="2159957"/>
            <a:ext cx="4152378" cy="3114284"/>
          </a:xfrm>
          <a:prstGeom prst="rect">
            <a:avLst/>
          </a:prstGeom>
        </p:spPr>
      </p:pic>
      <p:pic>
        <p:nvPicPr>
          <p:cNvPr id="10" name="Grafik 9">
            <a:extLst>
              <a:ext uri="{FF2B5EF4-FFF2-40B4-BE49-F238E27FC236}">
                <a16:creationId xmlns:a16="http://schemas.microsoft.com/office/drawing/2014/main" id="{03B48F52-C121-45ED-966F-CCC8F885D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99791" y="688996"/>
            <a:ext cx="4375108" cy="5833477"/>
          </a:xfrm>
          <a:prstGeom prst="rect">
            <a:avLst/>
          </a:prstGeom>
        </p:spPr>
      </p:pic>
    </p:spTree>
    <p:extLst>
      <p:ext uri="{BB962C8B-B14F-4D97-AF65-F5344CB8AC3E}">
        <p14:creationId xmlns:p14="http://schemas.microsoft.com/office/powerpoint/2010/main" val="2578726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6" name="Inhaltsplatzhalter 4">
            <a:extLst>
              <a:ext uri="{FF2B5EF4-FFF2-40B4-BE49-F238E27FC236}">
                <a16:creationId xmlns:a16="http://schemas.microsoft.com/office/drawing/2014/main" id="{CBB008A3-28AF-421B-B26F-C36D53C8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Grafik 6">
            <a:extLst>
              <a:ext uri="{FF2B5EF4-FFF2-40B4-BE49-F238E27FC236}">
                <a16:creationId xmlns:a16="http://schemas.microsoft.com/office/drawing/2014/main" id="{2FF596E1-A215-4B34-9EA3-FA236BB9A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93308" y="1449501"/>
            <a:ext cx="5410898" cy="4058174"/>
          </a:xfrm>
          <a:prstGeom prst="rect">
            <a:avLst/>
          </a:prstGeom>
        </p:spPr>
      </p:pic>
    </p:spTree>
    <p:extLst>
      <p:ext uri="{BB962C8B-B14F-4D97-AF65-F5344CB8AC3E}">
        <p14:creationId xmlns:p14="http://schemas.microsoft.com/office/powerpoint/2010/main" val="2323522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5" name="Inhaltsplatzhalter 4">
            <a:extLst>
              <a:ext uri="{FF2B5EF4-FFF2-40B4-BE49-F238E27FC236}">
                <a16:creationId xmlns:a16="http://schemas.microsoft.com/office/drawing/2014/main" id="{9255C7EE-8F24-4715-83E1-A9E852286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Grafik 5">
            <a:extLst>
              <a:ext uri="{FF2B5EF4-FFF2-40B4-BE49-F238E27FC236}">
                <a16:creationId xmlns:a16="http://schemas.microsoft.com/office/drawing/2014/main" id="{C4BA2BA0-C185-413A-BD13-FEFD4E895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379" y="797141"/>
            <a:ext cx="4291991" cy="5722655"/>
          </a:xfrm>
          <a:prstGeom prst="rect">
            <a:avLst/>
          </a:prstGeom>
        </p:spPr>
      </p:pic>
    </p:spTree>
    <p:extLst>
      <p:ext uri="{BB962C8B-B14F-4D97-AF65-F5344CB8AC3E}">
        <p14:creationId xmlns:p14="http://schemas.microsoft.com/office/powerpoint/2010/main" val="168606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5" name="Inhaltsplatzhalter 4">
            <a:extLst>
              <a:ext uri="{FF2B5EF4-FFF2-40B4-BE49-F238E27FC236}">
                <a16:creationId xmlns:a16="http://schemas.microsoft.com/office/drawing/2014/main" id="{58E7A10A-B0AA-43C3-AFB7-8BCE77FB1A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F0208BA8-112E-47EA-9E36-EE37B03E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511" y="1502774"/>
            <a:ext cx="7243697" cy="4829131"/>
          </a:xfrm>
          <a:prstGeom prst="rect">
            <a:avLst/>
          </a:prstGeom>
        </p:spPr>
      </p:pic>
    </p:spTree>
    <p:extLst>
      <p:ext uri="{BB962C8B-B14F-4D97-AF65-F5344CB8AC3E}">
        <p14:creationId xmlns:p14="http://schemas.microsoft.com/office/powerpoint/2010/main" val="3120516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6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5" name="Inhaltsplatzhalter 4">
            <a:extLst>
              <a:ext uri="{FF2B5EF4-FFF2-40B4-BE49-F238E27FC236}">
                <a16:creationId xmlns:a16="http://schemas.microsoft.com/office/drawing/2014/main" id="{25C5E87C-4718-4192-A953-61B36DDA3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Grafik 5">
            <a:extLst>
              <a:ext uri="{FF2B5EF4-FFF2-40B4-BE49-F238E27FC236}">
                <a16:creationId xmlns:a16="http://schemas.microsoft.com/office/drawing/2014/main" id="{DCC50355-C318-4A48-81EC-6428ABD16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193" y="523482"/>
            <a:ext cx="4749317" cy="6334518"/>
          </a:xfrm>
          <a:prstGeom prst="rect">
            <a:avLst/>
          </a:prstGeom>
        </p:spPr>
      </p:pic>
    </p:spTree>
    <p:extLst>
      <p:ext uri="{BB962C8B-B14F-4D97-AF65-F5344CB8AC3E}">
        <p14:creationId xmlns:p14="http://schemas.microsoft.com/office/powerpoint/2010/main" val="280830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6059B-BA7A-44A4-9819-511C9E6616F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89CCE36-58C5-4690-BBF1-F192B952C3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24" y="0"/>
            <a:ext cx="12168576" cy="6844824"/>
          </a:xfrm>
        </p:spPr>
      </p:pic>
      <p:sp>
        <p:nvSpPr>
          <p:cNvPr id="6" name="Textfeld 5">
            <a:extLst>
              <a:ext uri="{FF2B5EF4-FFF2-40B4-BE49-F238E27FC236}">
                <a16:creationId xmlns:a16="http://schemas.microsoft.com/office/drawing/2014/main" id="{D535783B-357B-43C1-9EC0-6BE1C75C72F9}"/>
              </a:ext>
            </a:extLst>
          </p:cNvPr>
          <p:cNvSpPr txBox="1"/>
          <p:nvPr/>
        </p:nvSpPr>
        <p:spPr>
          <a:xfrm>
            <a:off x="528320" y="833120"/>
            <a:ext cx="7223760" cy="769441"/>
          </a:xfrm>
          <a:prstGeom prst="rect">
            <a:avLst/>
          </a:prstGeom>
          <a:noFill/>
        </p:spPr>
        <p:txBody>
          <a:bodyPr wrap="square" rtlCol="0">
            <a:spAutoFit/>
          </a:bodyPr>
          <a:lstStyle/>
          <a:p>
            <a:r>
              <a:rPr lang="de-DE" sz="4400" b="1" dirty="0">
                <a:solidFill>
                  <a:schemeClr val="tx2"/>
                </a:solidFill>
                <a:latin typeface="AFL Font nonmetric" panose="02090504030505020304" pitchFamily="18" charset="0"/>
              </a:rPr>
              <a:t>Stell dir vor</a:t>
            </a:r>
            <a:r>
              <a:rPr lang="de-DE" sz="4400" dirty="0">
                <a:solidFill>
                  <a:schemeClr val="tx2"/>
                </a:solidFill>
                <a:latin typeface="AFL Font nonmetric" panose="02090504030505020304" pitchFamily="18" charset="0"/>
              </a:rPr>
              <a:t>…</a:t>
            </a:r>
          </a:p>
        </p:txBody>
      </p:sp>
    </p:spTree>
    <p:extLst>
      <p:ext uri="{BB962C8B-B14F-4D97-AF65-F5344CB8AC3E}">
        <p14:creationId xmlns:p14="http://schemas.microsoft.com/office/powerpoint/2010/main" val="1207545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6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6" name="Inhaltsplatzhalter 4">
            <a:extLst>
              <a:ext uri="{FF2B5EF4-FFF2-40B4-BE49-F238E27FC236}">
                <a16:creationId xmlns:a16="http://schemas.microsoft.com/office/drawing/2014/main" id="{EEA12ED0-9B44-42E2-8B8F-626CDD290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Grafik 4">
            <a:extLst>
              <a:ext uri="{FF2B5EF4-FFF2-40B4-BE49-F238E27FC236}">
                <a16:creationId xmlns:a16="http://schemas.microsoft.com/office/drawing/2014/main" id="{44056C9E-590E-48DF-9C12-D5D12E85E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9392" y="1813395"/>
            <a:ext cx="7107479" cy="4738319"/>
          </a:xfrm>
          <a:prstGeom prst="rect">
            <a:avLst/>
          </a:prstGeom>
        </p:spPr>
      </p:pic>
    </p:spTree>
    <p:extLst>
      <p:ext uri="{BB962C8B-B14F-4D97-AF65-F5344CB8AC3E}">
        <p14:creationId xmlns:p14="http://schemas.microsoft.com/office/powerpoint/2010/main" val="329532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6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5" name="Inhaltsplatzhalter 4">
            <a:extLst>
              <a:ext uri="{FF2B5EF4-FFF2-40B4-BE49-F238E27FC236}">
                <a16:creationId xmlns:a16="http://schemas.microsoft.com/office/drawing/2014/main" id="{59DC6886-459B-434F-AD3E-AD6FCA466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Grafik 3">
            <a:extLst>
              <a:ext uri="{FF2B5EF4-FFF2-40B4-BE49-F238E27FC236}">
                <a16:creationId xmlns:a16="http://schemas.microsoft.com/office/drawing/2014/main" id="{787BF173-F381-4F8E-A0D3-5AFD0A7DB265}"/>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a:stretch/>
        </p:blipFill>
        <p:spPr>
          <a:xfrm rot="5400000">
            <a:off x="4558101" y="1607997"/>
            <a:ext cx="6184037" cy="4065447"/>
          </a:xfrm>
          <a:prstGeom prst="rect">
            <a:avLst/>
          </a:prstGeom>
        </p:spPr>
      </p:pic>
    </p:spTree>
    <p:extLst>
      <p:ext uri="{BB962C8B-B14F-4D97-AF65-F5344CB8AC3E}">
        <p14:creationId xmlns:p14="http://schemas.microsoft.com/office/powerpoint/2010/main" val="3892078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90"/>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5" name="Inhaltsplatzhalter 4">
            <a:extLst>
              <a:ext uri="{FF2B5EF4-FFF2-40B4-BE49-F238E27FC236}">
                <a16:creationId xmlns:a16="http://schemas.microsoft.com/office/drawing/2014/main" id="{3B53E1F4-CD4C-45C0-A85A-FE1CBB14C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28EEAC1C-71C8-4C2B-A38C-7D7ADBC34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504" y="1670180"/>
            <a:ext cx="7445827" cy="4963885"/>
          </a:xfrm>
          <a:prstGeom prst="rect">
            <a:avLst/>
          </a:prstGeom>
        </p:spPr>
      </p:pic>
    </p:spTree>
    <p:extLst>
      <p:ext uri="{BB962C8B-B14F-4D97-AF65-F5344CB8AC3E}">
        <p14:creationId xmlns:p14="http://schemas.microsoft.com/office/powerpoint/2010/main" val="2745420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07C65CC-2F87-403E-BE2B-4181907E5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90"/>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Aktiv-Zeit</a:t>
            </a:r>
          </a:p>
        </p:txBody>
      </p:sp>
      <p:pic>
        <p:nvPicPr>
          <p:cNvPr id="3" name="Grafik 2">
            <a:extLst>
              <a:ext uri="{FF2B5EF4-FFF2-40B4-BE49-F238E27FC236}">
                <a16:creationId xmlns:a16="http://schemas.microsoft.com/office/drawing/2014/main" id="{28EEAC1C-71C8-4C2B-A38C-7D7ADBC34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504" y="1670180"/>
            <a:ext cx="7445827" cy="4963885"/>
          </a:xfrm>
          <a:prstGeom prst="rect">
            <a:avLst/>
          </a:prstGeom>
        </p:spPr>
      </p:pic>
      <p:pic>
        <p:nvPicPr>
          <p:cNvPr id="6" name="Inhaltsplatzhalter 4">
            <a:extLst>
              <a:ext uri="{FF2B5EF4-FFF2-40B4-BE49-F238E27FC236}">
                <a16:creationId xmlns:a16="http://schemas.microsoft.com/office/drawing/2014/main" id="{DCD15A2F-DF54-42AA-A006-797AC86B0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Grafik 3">
            <a:extLst>
              <a:ext uri="{FF2B5EF4-FFF2-40B4-BE49-F238E27FC236}">
                <a16:creationId xmlns:a16="http://schemas.microsoft.com/office/drawing/2014/main" id="{7EB70493-43C3-4D6C-AD70-C98C678ED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8513" y="1392853"/>
            <a:ext cx="7861818" cy="5241212"/>
          </a:xfrm>
          <a:prstGeom prst="rect">
            <a:avLst/>
          </a:prstGeom>
        </p:spPr>
      </p:pic>
    </p:spTree>
    <p:extLst>
      <p:ext uri="{BB962C8B-B14F-4D97-AF65-F5344CB8AC3E}">
        <p14:creationId xmlns:p14="http://schemas.microsoft.com/office/powerpoint/2010/main" val="3240014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B1877CD-2FC8-4F3E-9FA9-4AACCD77B08D}"/>
              </a:ext>
            </a:extLst>
          </p:cNvPr>
          <p:cNvPicPr>
            <a:picLocks noChangeAspect="1"/>
          </p:cNvPicPr>
          <p:nvPr/>
        </p:nvPicPr>
        <p:blipFill rotWithShape="1">
          <a:blip r:embed="rId3">
            <a:extLst>
              <a:ext uri="{28A0092B-C50C-407E-A947-70E740481C1C}">
                <a14:useLocalDpi xmlns:a14="http://schemas.microsoft.com/office/drawing/2010/main" val="0"/>
              </a:ext>
            </a:extLst>
          </a:blip>
          <a:srcRect l="-227" t="149" r="65414" b="49280"/>
          <a:stretch/>
        </p:blipFill>
        <p:spPr>
          <a:xfrm>
            <a:off x="1528175" y="2029217"/>
            <a:ext cx="3832964" cy="3518878"/>
          </a:xfrm>
          <a:prstGeom prst="rect">
            <a:avLst/>
          </a:prstGeom>
        </p:spPr>
      </p:pic>
      <p:pic>
        <p:nvPicPr>
          <p:cNvPr id="5" name="Inhaltsplatzhalter 4">
            <a:extLst>
              <a:ext uri="{FF2B5EF4-FFF2-40B4-BE49-F238E27FC236}">
                <a16:creationId xmlns:a16="http://schemas.microsoft.com/office/drawing/2014/main" id="{7496B7D8-7849-4BCC-9BCC-05CAA52F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Grafik 5">
            <a:extLst>
              <a:ext uri="{FF2B5EF4-FFF2-40B4-BE49-F238E27FC236}">
                <a16:creationId xmlns:a16="http://schemas.microsoft.com/office/drawing/2014/main" id="{E299CCA7-32A3-4E74-88CC-5A31B3909C2B}"/>
              </a:ext>
            </a:extLst>
          </p:cNvPr>
          <p:cNvPicPr>
            <a:picLocks noChangeAspect="1"/>
          </p:cNvPicPr>
          <p:nvPr/>
        </p:nvPicPr>
        <p:blipFill rotWithShape="1">
          <a:blip r:embed="rId3">
            <a:extLst>
              <a:ext uri="{28A0092B-C50C-407E-A947-70E740481C1C}">
                <a14:useLocalDpi xmlns:a14="http://schemas.microsoft.com/office/drawing/2010/main" val="0"/>
              </a:ext>
            </a:extLst>
          </a:blip>
          <a:srcRect l="1597" t="2381" r="65414" b="49279"/>
          <a:stretch/>
        </p:blipFill>
        <p:spPr>
          <a:xfrm>
            <a:off x="1848665" y="1702127"/>
            <a:ext cx="3038295" cy="2741958"/>
          </a:xfrm>
          <a:prstGeom prst="rect">
            <a:avLst/>
          </a:prstGeom>
        </p:spPr>
      </p:pic>
      <p:sp>
        <p:nvSpPr>
          <p:cNvPr id="2" name="Rechteck 1">
            <a:extLst>
              <a:ext uri="{FF2B5EF4-FFF2-40B4-BE49-F238E27FC236}">
                <a16:creationId xmlns:a16="http://schemas.microsoft.com/office/drawing/2014/main" id="{8C24956F-7630-42CC-AF44-1962A21BADED}"/>
              </a:ext>
            </a:extLst>
          </p:cNvPr>
          <p:cNvSpPr/>
          <p:nvPr/>
        </p:nvSpPr>
        <p:spPr>
          <a:xfrm>
            <a:off x="1929008" y="3935258"/>
            <a:ext cx="2943434" cy="369332"/>
          </a:xfrm>
          <a:prstGeom prst="rect">
            <a:avLst/>
          </a:prstGeom>
        </p:spPr>
        <p:txBody>
          <a:bodyPr wrap="none">
            <a:spAutoFit/>
          </a:bodyPr>
          <a:lstStyle/>
          <a:p>
            <a:r>
              <a:rPr lang="de-DE" b="1" dirty="0">
                <a:latin typeface="Bahnschrift" panose="020B0502040204020203" pitchFamily="34" charset="0"/>
              </a:rPr>
              <a:t>Willkommens-Zeit (20-30‘)</a:t>
            </a:r>
          </a:p>
        </p:txBody>
      </p:sp>
      <p:pic>
        <p:nvPicPr>
          <p:cNvPr id="7" name="Grafik 6">
            <a:extLst>
              <a:ext uri="{FF2B5EF4-FFF2-40B4-BE49-F238E27FC236}">
                <a16:creationId xmlns:a16="http://schemas.microsoft.com/office/drawing/2014/main" id="{69B6274B-538C-4E5E-9C82-67278861799F}"/>
              </a:ext>
            </a:extLst>
          </p:cNvPr>
          <p:cNvPicPr>
            <a:picLocks noChangeAspect="1"/>
          </p:cNvPicPr>
          <p:nvPr/>
        </p:nvPicPr>
        <p:blipFill rotWithShape="1">
          <a:blip r:embed="rId3">
            <a:extLst>
              <a:ext uri="{28A0092B-C50C-407E-A947-70E740481C1C}">
                <a14:useLocalDpi xmlns:a14="http://schemas.microsoft.com/office/drawing/2010/main" val="0"/>
              </a:ext>
            </a:extLst>
          </a:blip>
          <a:srcRect l="34515" r="33141" b="49138"/>
          <a:stretch/>
        </p:blipFill>
        <p:spPr>
          <a:xfrm>
            <a:off x="4750030" y="825258"/>
            <a:ext cx="3038295" cy="2687558"/>
          </a:xfrm>
          <a:prstGeom prst="rect">
            <a:avLst/>
          </a:prstGeom>
        </p:spPr>
      </p:pic>
      <p:sp>
        <p:nvSpPr>
          <p:cNvPr id="8" name="Rechteck 7">
            <a:extLst>
              <a:ext uri="{FF2B5EF4-FFF2-40B4-BE49-F238E27FC236}">
                <a16:creationId xmlns:a16="http://schemas.microsoft.com/office/drawing/2014/main" id="{58D2A34E-6BB1-4856-AC88-0D84A3ABDF2B}"/>
              </a:ext>
            </a:extLst>
          </p:cNvPr>
          <p:cNvSpPr/>
          <p:nvPr/>
        </p:nvSpPr>
        <p:spPr>
          <a:xfrm>
            <a:off x="5127916" y="3354705"/>
            <a:ext cx="2071401" cy="369332"/>
          </a:xfrm>
          <a:prstGeom prst="rect">
            <a:avLst/>
          </a:prstGeom>
        </p:spPr>
        <p:txBody>
          <a:bodyPr wrap="none">
            <a:spAutoFit/>
          </a:bodyPr>
          <a:lstStyle/>
          <a:p>
            <a:r>
              <a:rPr lang="de-DE" b="1" dirty="0">
                <a:latin typeface="Bahnschrift" panose="020B0502040204020203" pitchFamily="34" charset="0"/>
              </a:rPr>
              <a:t>Aktiv-Zeit (40-90‘)</a:t>
            </a:r>
          </a:p>
        </p:txBody>
      </p:sp>
      <p:pic>
        <p:nvPicPr>
          <p:cNvPr id="9" name="Grafik 8">
            <a:extLst>
              <a:ext uri="{FF2B5EF4-FFF2-40B4-BE49-F238E27FC236}">
                <a16:creationId xmlns:a16="http://schemas.microsoft.com/office/drawing/2014/main" id="{3D67B475-D961-4068-BC7A-F05022F58459}"/>
              </a:ext>
            </a:extLst>
          </p:cNvPr>
          <p:cNvPicPr>
            <a:picLocks noChangeAspect="1"/>
          </p:cNvPicPr>
          <p:nvPr/>
        </p:nvPicPr>
        <p:blipFill rotWithShape="1">
          <a:blip r:embed="rId3">
            <a:extLst>
              <a:ext uri="{28A0092B-C50C-407E-A947-70E740481C1C}">
                <a14:useLocalDpi xmlns:a14="http://schemas.microsoft.com/office/drawing/2010/main" val="0"/>
              </a:ext>
            </a:extLst>
          </a:blip>
          <a:srcRect l="67677" t="1030" r="6696" b="49146"/>
          <a:stretch/>
        </p:blipFill>
        <p:spPr>
          <a:xfrm>
            <a:off x="7867456" y="1845040"/>
            <a:ext cx="2508468" cy="2783711"/>
          </a:xfrm>
          <a:prstGeom prst="rect">
            <a:avLst/>
          </a:prstGeom>
        </p:spPr>
      </p:pic>
      <p:sp>
        <p:nvSpPr>
          <p:cNvPr id="12" name="Rechteck 11">
            <a:extLst>
              <a:ext uri="{FF2B5EF4-FFF2-40B4-BE49-F238E27FC236}">
                <a16:creationId xmlns:a16="http://schemas.microsoft.com/office/drawing/2014/main" id="{A08AF382-137C-4E8D-8BF2-6B3A44549789}"/>
              </a:ext>
            </a:extLst>
          </p:cNvPr>
          <p:cNvSpPr/>
          <p:nvPr/>
        </p:nvSpPr>
        <p:spPr>
          <a:xfrm>
            <a:off x="8003110" y="4582116"/>
            <a:ext cx="2074607" cy="369332"/>
          </a:xfrm>
          <a:prstGeom prst="rect">
            <a:avLst/>
          </a:prstGeom>
        </p:spPr>
        <p:txBody>
          <a:bodyPr wrap="none">
            <a:spAutoFit/>
          </a:bodyPr>
          <a:lstStyle/>
          <a:p>
            <a:r>
              <a:rPr lang="de-DE" b="1" dirty="0">
                <a:latin typeface="Bahnschrift" panose="020B0502040204020203" pitchFamily="34" charset="0"/>
              </a:rPr>
              <a:t>Feier-Zeit (20-30‘)</a:t>
            </a:r>
          </a:p>
        </p:txBody>
      </p:sp>
    </p:spTree>
    <p:extLst>
      <p:ext uri="{BB962C8B-B14F-4D97-AF65-F5344CB8AC3E}">
        <p14:creationId xmlns:p14="http://schemas.microsoft.com/office/powerpoint/2010/main" val="8643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Feier-Zeit</a:t>
            </a:r>
          </a:p>
        </p:txBody>
      </p:sp>
      <p:pic>
        <p:nvPicPr>
          <p:cNvPr id="6" name="Inhaltsplatzhalter 4">
            <a:extLst>
              <a:ext uri="{FF2B5EF4-FFF2-40B4-BE49-F238E27FC236}">
                <a16:creationId xmlns:a16="http://schemas.microsoft.com/office/drawing/2014/main" id="{5C86460B-60EB-4706-8952-2972B8913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Grafik 6">
            <a:extLst>
              <a:ext uri="{FF2B5EF4-FFF2-40B4-BE49-F238E27FC236}">
                <a16:creationId xmlns:a16="http://schemas.microsoft.com/office/drawing/2014/main" id="{88179EBA-4F53-42D5-A342-E9477F8313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441" y="1608304"/>
            <a:ext cx="6863600" cy="4575733"/>
          </a:xfrm>
          <a:prstGeom prst="rect">
            <a:avLst/>
          </a:prstGeom>
        </p:spPr>
      </p:pic>
    </p:spTree>
    <p:extLst>
      <p:ext uri="{BB962C8B-B14F-4D97-AF65-F5344CB8AC3E}">
        <p14:creationId xmlns:p14="http://schemas.microsoft.com/office/powerpoint/2010/main" val="2436476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Feier-Zeit</a:t>
            </a:r>
          </a:p>
        </p:txBody>
      </p:sp>
      <p:pic>
        <p:nvPicPr>
          <p:cNvPr id="5" name="Inhaltsplatzhalter 4">
            <a:extLst>
              <a:ext uri="{FF2B5EF4-FFF2-40B4-BE49-F238E27FC236}">
                <a16:creationId xmlns:a16="http://schemas.microsoft.com/office/drawing/2014/main" id="{1265AC92-0CAE-4C21-9F2D-0DBFB57D6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fik 2">
            <a:extLst>
              <a:ext uri="{FF2B5EF4-FFF2-40B4-BE49-F238E27FC236}">
                <a16:creationId xmlns:a16="http://schemas.microsoft.com/office/drawing/2014/main" id="{A6D17437-7AA2-4EBD-AA3F-FC638464A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590" y="1656589"/>
            <a:ext cx="6113298" cy="4075532"/>
          </a:xfrm>
          <a:prstGeom prst="rect">
            <a:avLst/>
          </a:prstGeom>
        </p:spPr>
      </p:pic>
    </p:spTree>
    <p:extLst>
      <p:ext uri="{BB962C8B-B14F-4D97-AF65-F5344CB8AC3E}">
        <p14:creationId xmlns:p14="http://schemas.microsoft.com/office/powerpoint/2010/main" val="4206281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rPr>
              <a:t>Feier-Zeit</a:t>
            </a:r>
          </a:p>
        </p:txBody>
      </p:sp>
      <p:pic>
        <p:nvPicPr>
          <p:cNvPr id="5" name="Inhaltsplatzhalter 4">
            <a:extLst>
              <a:ext uri="{FF2B5EF4-FFF2-40B4-BE49-F238E27FC236}">
                <a16:creationId xmlns:a16="http://schemas.microsoft.com/office/drawing/2014/main" id="{1265AC92-0CAE-4C21-9F2D-0DBFB57D6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Grafik 3">
            <a:extLst>
              <a:ext uri="{FF2B5EF4-FFF2-40B4-BE49-F238E27FC236}">
                <a16:creationId xmlns:a16="http://schemas.microsoft.com/office/drawing/2014/main" id="{BFA67833-52E0-40D9-BCAC-10216D15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250" y="353060"/>
            <a:ext cx="4613910" cy="6151880"/>
          </a:xfrm>
          <a:prstGeom prst="rect">
            <a:avLst/>
          </a:prstGeom>
        </p:spPr>
      </p:pic>
    </p:spTree>
    <p:extLst>
      <p:ext uri="{BB962C8B-B14F-4D97-AF65-F5344CB8AC3E}">
        <p14:creationId xmlns:p14="http://schemas.microsoft.com/office/powerpoint/2010/main" val="1399742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4B1877CD-2FC8-4F3E-9FA9-4AACCD77B08D}"/>
              </a:ext>
            </a:extLst>
          </p:cNvPr>
          <p:cNvPicPr>
            <a:picLocks noChangeAspect="1"/>
          </p:cNvPicPr>
          <p:nvPr/>
        </p:nvPicPr>
        <p:blipFill rotWithShape="1">
          <a:blip r:embed="rId3">
            <a:extLst>
              <a:ext uri="{28A0092B-C50C-407E-A947-70E740481C1C}">
                <a14:useLocalDpi xmlns:a14="http://schemas.microsoft.com/office/drawing/2010/main" val="0"/>
              </a:ext>
            </a:extLst>
          </a:blip>
          <a:srcRect l="-227" t="149" r="65414" b="49280"/>
          <a:stretch/>
        </p:blipFill>
        <p:spPr>
          <a:xfrm>
            <a:off x="1528175" y="2029217"/>
            <a:ext cx="3832964" cy="3518878"/>
          </a:xfrm>
          <a:prstGeom prst="rect">
            <a:avLst/>
          </a:prstGeom>
        </p:spPr>
      </p:pic>
      <p:pic>
        <p:nvPicPr>
          <p:cNvPr id="5" name="Inhaltsplatzhalter 4">
            <a:extLst>
              <a:ext uri="{FF2B5EF4-FFF2-40B4-BE49-F238E27FC236}">
                <a16:creationId xmlns:a16="http://schemas.microsoft.com/office/drawing/2014/main" id="{7496B7D8-7849-4BCC-9BCC-05CAA52FC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239"/>
            <a:ext cx="12192000" cy="6858000"/>
          </a:xfrm>
          <a:prstGeom prst="rect">
            <a:avLst/>
          </a:prstGeom>
        </p:spPr>
      </p:pic>
      <p:pic>
        <p:nvPicPr>
          <p:cNvPr id="6" name="Grafik 5">
            <a:extLst>
              <a:ext uri="{FF2B5EF4-FFF2-40B4-BE49-F238E27FC236}">
                <a16:creationId xmlns:a16="http://schemas.microsoft.com/office/drawing/2014/main" id="{E299CCA7-32A3-4E74-88CC-5A31B3909C2B}"/>
              </a:ext>
            </a:extLst>
          </p:cNvPr>
          <p:cNvPicPr>
            <a:picLocks noChangeAspect="1"/>
          </p:cNvPicPr>
          <p:nvPr/>
        </p:nvPicPr>
        <p:blipFill rotWithShape="1">
          <a:blip r:embed="rId3">
            <a:extLst>
              <a:ext uri="{28A0092B-C50C-407E-A947-70E740481C1C}">
                <a14:useLocalDpi xmlns:a14="http://schemas.microsoft.com/office/drawing/2010/main" val="0"/>
              </a:ext>
            </a:extLst>
          </a:blip>
          <a:srcRect l="1597" t="2381" r="65414" b="49279"/>
          <a:stretch/>
        </p:blipFill>
        <p:spPr>
          <a:xfrm>
            <a:off x="1624468" y="1320774"/>
            <a:ext cx="3038295" cy="2741958"/>
          </a:xfrm>
          <a:prstGeom prst="rect">
            <a:avLst/>
          </a:prstGeom>
        </p:spPr>
      </p:pic>
      <p:sp>
        <p:nvSpPr>
          <p:cNvPr id="2" name="Rechteck 1">
            <a:extLst>
              <a:ext uri="{FF2B5EF4-FFF2-40B4-BE49-F238E27FC236}">
                <a16:creationId xmlns:a16="http://schemas.microsoft.com/office/drawing/2014/main" id="{8C24956F-7630-42CC-AF44-1962A21BADED}"/>
              </a:ext>
            </a:extLst>
          </p:cNvPr>
          <p:cNvSpPr/>
          <p:nvPr/>
        </p:nvSpPr>
        <p:spPr>
          <a:xfrm>
            <a:off x="1624468" y="3603990"/>
            <a:ext cx="2943434" cy="369332"/>
          </a:xfrm>
          <a:prstGeom prst="rect">
            <a:avLst/>
          </a:prstGeom>
        </p:spPr>
        <p:txBody>
          <a:bodyPr wrap="none">
            <a:spAutoFit/>
          </a:bodyPr>
          <a:lstStyle/>
          <a:p>
            <a:r>
              <a:rPr lang="de-DE" b="1" dirty="0">
                <a:latin typeface="Bahnschrift" panose="020B0502040204020203" pitchFamily="34" charset="0"/>
              </a:rPr>
              <a:t>Willkommens-Zeit (20-30‘)</a:t>
            </a:r>
          </a:p>
        </p:txBody>
      </p:sp>
      <p:pic>
        <p:nvPicPr>
          <p:cNvPr id="7" name="Grafik 6">
            <a:extLst>
              <a:ext uri="{FF2B5EF4-FFF2-40B4-BE49-F238E27FC236}">
                <a16:creationId xmlns:a16="http://schemas.microsoft.com/office/drawing/2014/main" id="{69B6274B-538C-4E5E-9C82-67278861799F}"/>
              </a:ext>
            </a:extLst>
          </p:cNvPr>
          <p:cNvPicPr>
            <a:picLocks noChangeAspect="1"/>
          </p:cNvPicPr>
          <p:nvPr/>
        </p:nvPicPr>
        <p:blipFill rotWithShape="1">
          <a:blip r:embed="rId3">
            <a:extLst>
              <a:ext uri="{28A0092B-C50C-407E-A947-70E740481C1C}">
                <a14:useLocalDpi xmlns:a14="http://schemas.microsoft.com/office/drawing/2010/main" val="0"/>
              </a:ext>
            </a:extLst>
          </a:blip>
          <a:srcRect l="34515" r="33141" b="49138"/>
          <a:stretch/>
        </p:blipFill>
        <p:spPr>
          <a:xfrm>
            <a:off x="4720562" y="667073"/>
            <a:ext cx="3038295" cy="2687558"/>
          </a:xfrm>
          <a:prstGeom prst="rect">
            <a:avLst/>
          </a:prstGeom>
        </p:spPr>
      </p:pic>
      <p:sp>
        <p:nvSpPr>
          <p:cNvPr id="8" name="Rechteck 7">
            <a:extLst>
              <a:ext uri="{FF2B5EF4-FFF2-40B4-BE49-F238E27FC236}">
                <a16:creationId xmlns:a16="http://schemas.microsoft.com/office/drawing/2014/main" id="{58D2A34E-6BB1-4856-AC88-0D84A3ABDF2B}"/>
              </a:ext>
            </a:extLst>
          </p:cNvPr>
          <p:cNvSpPr/>
          <p:nvPr/>
        </p:nvSpPr>
        <p:spPr>
          <a:xfrm>
            <a:off x="5151227" y="3145459"/>
            <a:ext cx="2071401" cy="369332"/>
          </a:xfrm>
          <a:prstGeom prst="rect">
            <a:avLst/>
          </a:prstGeom>
        </p:spPr>
        <p:txBody>
          <a:bodyPr wrap="none">
            <a:spAutoFit/>
          </a:bodyPr>
          <a:lstStyle/>
          <a:p>
            <a:r>
              <a:rPr lang="de-DE" b="1" dirty="0">
                <a:latin typeface="Bahnschrift" panose="020B0502040204020203" pitchFamily="34" charset="0"/>
              </a:rPr>
              <a:t>Aktiv-Zeit (40-90‘)</a:t>
            </a:r>
          </a:p>
        </p:txBody>
      </p:sp>
      <p:pic>
        <p:nvPicPr>
          <p:cNvPr id="9" name="Grafik 8">
            <a:extLst>
              <a:ext uri="{FF2B5EF4-FFF2-40B4-BE49-F238E27FC236}">
                <a16:creationId xmlns:a16="http://schemas.microsoft.com/office/drawing/2014/main" id="{3D67B475-D961-4068-BC7A-F05022F58459}"/>
              </a:ext>
            </a:extLst>
          </p:cNvPr>
          <p:cNvPicPr>
            <a:picLocks noChangeAspect="1"/>
          </p:cNvPicPr>
          <p:nvPr/>
        </p:nvPicPr>
        <p:blipFill rotWithShape="1">
          <a:blip r:embed="rId3">
            <a:extLst>
              <a:ext uri="{28A0092B-C50C-407E-A947-70E740481C1C}">
                <a14:useLocalDpi xmlns:a14="http://schemas.microsoft.com/office/drawing/2010/main" val="0"/>
              </a:ext>
            </a:extLst>
          </a:blip>
          <a:srcRect l="67677" t="1030" r="6696" b="49146"/>
          <a:stretch/>
        </p:blipFill>
        <p:spPr>
          <a:xfrm>
            <a:off x="7816656" y="1702127"/>
            <a:ext cx="2595226" cy="2879989"/>
          </a:xfrm>
          <a:prstGeom prst="rect">
            <a:avLst/>
          </a:prstGeom>
        </p:spPr>
      </p:pic>
      <p:sp>
        <p:nvSpPr>
          <p:cNvPr id="12" name="Rechteck 11">
            <a:extLst>
              <a:ext uri="{FF2B5EF4-FFF2-40B4-BE49-F238E27FC236}">
                <a16:creationId xmlns:a16="http://schemas.microsoft.com/office/drawing/2014/main" id="{A08AF382-137C-4E8D-8BF2-6B3A44549789}"/>
              </a:ext>
            </a:extLst>
          </p:cNvPr>
          <p:cNvSpPr/>
          <p:nvPr/>
        </p:nvSpPr>
        <p:spPr>
          <a:xfrm>
            <a:off x="8104710" y="4532109"/>
            <a:ext cx="2074607" cy="369332"/>
          </a:xfrm>
          <a:prstGeom prst="rect">
            <a:avLst/>
          </a:prstGeom>
        </p:spPr>
        <p:txBody>
          <a:bodyPr wrap="none">
            <a:spAutoFit/>
          </a:bodyPr>
          <a:lstStyle/>
          <a:p>
            <a:r>
              <a:rPr lang="de-DE" b="1" dirty="0">
                <a:latin typeface="Bahnschrift" panose="020B0502040204020203" pitchFamily="34" charset="0"/>
              </a:rPr>
              <a:t>Feier-Zeit (20-30‘)</a:t>
            </a:r>
          </a:p>
        </p:txBody>
      </p:sp>
      <p:pic>
        <p:nvPicPr>
          <p:cNvPr id="13" name="Grafik 12">
            <a:extLst>
              <a:ext uri="{FF2B5EF4-FFF2-40B4-BE49-F238E27FC236}">
                <a16:creationId xmlns:a16="http://schemas.microsoft.com/office/drawing/2014/main" id="{400AFF57-44E8-4BA7-BA95-1DDBF587134B}"/>
              </a:ext>
            </a:extLst>
          </p:cNvPr>
          <p:cNvPicPr>
            <a:picLocks noChangeAspect="1"/>
          </p:cNvPicPr>
          <p:nvPr/>
        </p:nvPicPr>
        <p:blipFill rotWithShape="1">
          <a:blip r:embed="rId3">
            <a:extLst>
              <a:ext uri="{28A0092B-C50C-407E-A947-70E740481C1C}">
                <a14:useLocalDpi xmlns:a14="http://schemas.microsoft.com/office/drawing/2010/main" val="0"/>
              </a:ext>
            </a:extLst>
          </a:blip>
          <a:srcRect l="3770" t="53333" r="66065" b="4700"/>
          <a:stretch/>
        </p:blipFill>
        <p:spPr>
          <a:xfrm>
            <a:off x="4553712" y="4014467"/>
            <a:ext cx="2929696" cy="2292734"/>
          </a:xfrm>
          <a:prstGeom prst="rect">
            <a:avLst/>
          </a:prstGeom>
        </p:spPr>
      </p:pic>
      <p:sp>
        <p:nvSpPr>
          <p:cNvPr id="14" name="Rechteck 13">
            <a:extLst>
              <a:ext uri="{FF2B5EF4-FFF2-40B4-BE49-F238E27FC236}">
                <a16:creationId xmlns:a16="http://schemas.microsoft.com/office/drawing/2014/main" id="{7989F7ED-CE20-4A72-B74A-B4FB50C77F2B}"/>
              </a:ext>
            </a:extLst>
          </p:cNvPr>
          <p:cNvSpPr/>
          <p:nvPr/>
        </p:nvSpPr>
        <p:spPr>
          <a:xfrm>
            <a:off x="5017376" y="6295005"/>
            <a:ext cx="2318263" cy="369332"/>
          </a:xfrm>
          <a:prstGeom prst="rect">
            <a:avLst/>
          </a:prstGeom>
        </p:spPr>
        <p:txBody>
          <a:bodyPr wrap="none">
            <a:spAutoFit/>
          </a:bodyPr>
          <a:lstStyle/>
          <a:p>
            <a:r>
              <a:rPr lang="de-DE" b="1" dirty="0">
                <a:latin typeface="Bahnschrift" panose="020B0502040204020203" pitchFamily="34" charset="0"/>
              </a:rPr>
              <a:t>Essens-Zeit (30-60´)</a:t>
            </a:r>
          </a:p>
        </p:txBody>
      </p:sp>
    </p:spTree>
    <p:extLst>
      <p:ext uri="{BB962C8B-B14F-4D97-AF65-F5344CB8AC3E}">
        <p14:creationId xmlns:p14="http://schemas.microsoft.com/office/powerpoint/2010/main" val="191399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4">
            <a:extLst>
              <a:ext uri="{FF2B5EF4-FFF2-40B4-BE49-F238E27FC236}">
                <a16:creationId xmlns:a16="http://schemas.microsoft.com/office/drawing/2014/main" id="{F8D8462C-9BC6-4392-A75D-97F61E025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Essens-Zeit</a:t>
            </a:r>
          </a:p>
        </p:txBody>
      </p:sp>
      <p:pic>
        <p:nvPicPr>
          <p:cNvPr id="5" name="Grafik 4">
            <a:extLst>
              <a:ext uri="{FF2B5EF4-FFF2-40B4-BE49-F238E27FC236}">
                <a16:creationId xmlns:a16="http://schemas.microsoft.com/office/drawing/2014/main" id="{EA4E10AA-C43A-471A-B782-71C63095E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9008" y="1755713"/>
            <a:ext cx="4053914" cy="2702610"/>
          </a:xfrm>
          <a:prstGeom prst="rect">
            <a:avLst/>
          </a:prstGeom>
        </p:spPr>
      </p:pic>
      <p:pic>
        <p:nvPicPr>
          <p:cNvPr id="6" name="Grafik 5">
            <a:extLst>
              <a:ext uri="{FF2B5EF4-FFF2-40B4-BE49-F238E27FC236}">
                <a16:creationId xmlns:a16="http://schemas.microsoft.com/office/drawing/2014/main" id="{825AAD23-55DE-4AB9-9609-8288AF730D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1546"/>
          <a:stretch/>
        </p:blipFill>
        <p:spPr>
          <a:xfrm>
            <a:off x="6342357" y="3252385"/>
            <a:ext cx="4419113" cy="2931652"/>
          </a:xfrm>
          <a:prstGeom prst="rect">
            <a:avLst/>
          </a:prstGeom>
        </p:spPr>
      </p:pic>
    </p:spTree>
    <p:extLst>
      <p:ext uri="{BB962C8B-B14F-4D97-AF65-F5344CB8AC3E}">
        <p14:creationId xmlns:p14="http://schemas.microsoft.com/office/powerpoint/2010/main" val="1796826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04715-5FE0-4752-80C8-D1C95F052EBB}"/>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ED8EAFC5-6F7B-4BEE-96ED-029717119E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0"/>
          </a:xfrm>
        </p:spPr>
      </p:pic>
      <p:sp>
        <p:nvSpPr>
          <p:cNvPr id="6" name="Textfeld 5">
            <a:extLst>
              <a:ext uri="{FF2B5EF4-FFF2-40B4-BE49-F238E27FC236}">
                <a16:creationId xmlns:a16="http://schemas.microsoft.com/office/drawing/2014/main" id="{D0EBC8F0-F467-4FDF-8C69-EFB8883EFFD8}"/>
              </a:ext>
            </a:extLst>
          </p:cNvPr>
          <p:cNvSpPr txBox="1"/>
          <p:nvPr/>
        </p:nvSpPr>
        <p:spPr>
          <a:xfrm>
            <a:off x="838200" y="1690688"/>
            <a:ext cx="5831840" cy="1384995"/>
          </a:xfrm>
          <a:prstGeom prst="rect">
            <a:avLst/>
          </a:prstGeom>
          <a:noFill/>
        </p:spPr>
        <p:txBody>
          <a:bodyPr wrap="square" rtlCol="0">
            <a:spAutoFit/>
          </a:bodyPr>
          <a:lstStyle/>
          <a:p>
            <a:pPr algn="ctr"/>
            <a:r>
              <a:rPr lang="de-DE" sz="2800" b="1" dirty="0">
                <a:solidFill>
                  <a:schemeClr val="tx2"/>
                </a:solidFill>
                <a:latin typeface="AFL Font nonmetric" panose="02090504030505020304" pitchFamily="18" charset="0"/>
              </a:rPr>
              <a:t>Wie würde eine Kirche aussehen, in der auf deine Bedürfnisse geachtet wird? </a:t>
            </a:r>
            <a:endParaRPr lang="de-DE" sz="2800" dirty="0">
              <a:solidFill>
                <a:schemeClr val="tx2"/>
              </a:solidFill>
              <a:latin typeface="AFL Font nonmetric" panose="02090504030505020304" pitchFamily="18" charset="0"/>
            </a:endParaRPr>
          </a:p>
        </p:txBody>
      </p:sp>
    </p:spTree>
    <p:extLst>
      <p:ext uri="{BB962C8B-B14F-4D97-AF65-F5344CB8AC3E}">
        <p14:creationId xmlns:p14="http://schemas.microsoft.com/office/powerpoint/2010/main" val="4021909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23FC7A3-893A-4A64-BEED-A58A129B8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Essens-Zeit</a:t>
            </a:r>
          </a:p>
        </p:txBody>
      </p:sp>
      <p:pic>
        <p:nvPicPr>
          <p:cNvPr id="3" name="Grafik 2">
            <a:extLst>
              <a:ext uri="{FF2B5EF4-FFF2-40B4-BE49-F238E27FC236}">
                <a16:creationId xmlns:a16="http://schemas.microsoft.com/office/drawing/2014/main" id="{4BA8F30F-CA92-433D-8067-FA0D54A9E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653" y="1633928"/>
            <a:ext cx="7211277" cy="4807518"/>
          </a:xfrm>
          <a:prstGeom prst="rect">
            <a:avLst/>
          </a:prstGeom>
        </p:spPr>
      </p:pic>
    </p:spTree>
    <p:extLst>
      <p:ext uri="{BB962C8B-B14F-4D97-AF65-F5344CB8AC3E}">
        <p14:creationId xmlns:p14="http://schemas.microsoft.com/office/powerpoint/2010/main" val="4084617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4">
            <a:extLst>
              <a:ext uri="{FF2B5EF4-FFF2-40B4-BE49-F238E27FC236}">
                <a16:creationId xmlns:a16="http://schemas.microsoft.com/office/drawing/2014/main" id="{CC33DF1D-7A21-46B4-9F7B-D0B5F3C25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0" name="Grafik 9">
            <a:extLst>
              <a:ext uri="{FF2B5EF4-FFF2-40B4-BE49-F238E27FC236}">
                <a16:creationId xmlns:a16="http://schemas.microsoft.com/office/drawing/2014/main" id="{4B1877CD-2FC8-4F3E-9FA9-4AACCD77B08D}"/>
              </a:ext>
            </a:extLst>
          </p:cNvPr>
          <p:cNvPicPr>
            <a:picLocks noChangeAspect="1"/>
          </p:cNvPicPr>
          <p:nvPr/>
        </p:nvPicPr>
        <p:blipFill rotWithShape="1">
          <a:blip r:embed="rId4">
            <a:extLst>
              <a:ext uri="{28A0092B-C50C-407E-A947-70E740481C1C}">
                <a14:useLocalDpi xmlns:a14="http://schemas.microsoft.com/office/drawing/2010/main" val="0"/>
              </a:ext>
            </a:extLst>
          </a:blip>
          <a:srcRect l="1597" t="7790" r="66654" b="58062"/>
          <a:stretch/>
        </p:blipFill>
        <p:spPr>
          <a:xfrm>
            <a:off x="2236889" y="1342368"/>
            <a:ext cx="2613776" cy="1776681"/>
          </a:xfrm>
          <a:prstGeom prst="rect">
            <a:avLst/>
          </a:prstGeom>
        </p:spPr>
      </p:pic>
      <p:sp>
        <p:nvSpPr>
          <p:cNvPr id="5" name="Willkommens- Zeit (15-30‘)">
            <a:extLst>
              <a:ext uri="{FF2B5EF4-FFF2-40B4-BE49-F238E27FC236}">
                <a16:creationId xmlns:a16="http://schemas.microsoft.com/office/drawing/2014/main" id="{9A5C0609-2849-4DFE-9114-F832E414F699}"/>
              </a:ext>
            </a:extLst>
          </p:cNvPr>
          <p:cNvSpPr txBox="1"/>
          <p:nvPr/>
        </p:nvSpPr>
        <p:spPr>
          <a:xfrm>
            <a:off x="2236889" y="3241330"/>
            <a:ext cx="5680364"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400" b="0">
                <a:solidFill>
                  <a:srgbClr val="00374A"/>
                </a:solidFill>
                <a:latin typeface="Marker Felt"/>
                <a:ea typeface="Marker Felt"/>
                <a:cs typeface="Marker Felt"/>
                <a:sym typeface="Marker Felt"/>
              </a:defRPr>
            </a:lvl1pPr>
          </a:lstStyle>
          <a:p>
            <a:r>
              <a:rPr sz="1600" b="1" dirty="0" err="1">
                <a:latin typeface="Bahnschrift" panose="020B0502040204020203" pitchFamily="34" charset="0"/>
              </a:rPr>
              <a:t>Willkommens-Zeit</a:t>
            </a:r>
            <a:r>
              <a:rPr sz="1600" b="1" dirty="0">
                <a:latin typeface="Bahnschrift" panose="020B0502040204020203" pitchFamily="34" charset="0"/>
              </a:rPr>
              <a:t> (15-30‘)</a:t>
            </a:r>
          </a:p>
        </p:txBody>
      </p:sp>
      <p:sp>
        <p:nvSpPr>
          <p:cNvPr id="8" name="Aktiv- Zeit (45-60‘)">
            <a:extLst>
              <a:ext uri="{FF2B5EF4-FFF2-40B4-BE49-F238E27FC236}">
                <a16:creationId xmlns:a16="http://schemas.microsoft.com/office/drawing/2014/main" id="{735622FB-58FF-4914-9D91-702CFA2DCC03}"/>
              </a:ext>
            </a:extLst>
          </p:cNvPr>
          <p:cNvSpPr txBox="1"/>
          <p:nvPr/>
        </p:nvSpPr>
        <p:spPr>
          <a:xfrm>
            <a:off x="3793927" y="3130819"/>
            <a:ext cx="4972483" cy="3488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3400" b="0">
                <a:solidFill>
                  <a:srgbClr val="00374A"/>
                </a:solidFill>
                <a:latin typeface="Marker Felt"/>
                <a:ea typeface="Marker Felt"/>
                <a:cs typeface="Marker Felt"/>
                <a:sym typeface="Marker Felt"/>
              </a:defRPr>
            </a:lvl1pPr>
          </a:lstStyle>
          <a:p>
            <a:pPr algn="ctr"/>
            <a:r>
              <a:rPr sz="1600" b="1" dirty="0" err="1">
                <a:latin typeface="Bahnschrift" panose="020B0502040204020203" pitchFamily="34" charset="0"/>
              </a:rPr>
              <a:t>Aktiv-Zeit</a:t>
            </a:r>
            <a:r>
              <a:rPr sz="1600" b="1" dirty="0">
                <a:latin typeface="Bahnschrift" panose="020B0502040204020203" pitchFamily="34" charset="0"/>
              </a:rPr>
              <a:t> (45-60‘)</a:t>
            </a:r>
          </a:p>
        </p:txBody>
      </p:sp>
      <p:pic>
        <p:nvPicPr>
          <p:cNvPr id="3" name="Grafik 2">
            <a:extLst>
              <a:ext uri="{FF2B5EF4-FFF2-40B4-BE49-F238E27FC236}">
                <a16:creationId xmlns:a16="http://schemas.microsoft.com/office/drawing/2014/main" id="{F4B9C44C-4995-484E-A1B9-2B6B47B79879}"/>
              </a:ext>
            </a:extLst>
          </p:cNvPr>
          <p:cNvPicPr>
            <a:picLocks noChangeAspect="1"/>
          </p:cNvPicPr>
          <p:nvPr/>
        </p:nvPicPr>
        <p:blipFill rotWithShape="1">
          <a:blip r:embed="rId4">
            <a:extLst>
              <a:ext uri="{28A0092B-C50C-407E-A947-70E740481C1C}">
                <a14:useLocalDpi xmlns:a14="http://schemas.microsoft.com/office/drawing/2010/main" val="0"/>
              </a:ext>
            </a:extLst>
          </a:blip>
          <a:srcRect l="67677" t="1030" r="6696" b="49146"/>
          <a:stretch/>
        </p:blipFill>
        <p:spPr>
          <a:xfrm>
            <a:off x="8091649" y="2036531"/>
            <a:ext cx="2227758" cy="2472200"/>
          </a:xfrm>
          <a:prstGeom prst="rect">
            <a:avLst/>
          </a:prstGeom>
        </p:spPr>
      </p:pic>
      <p:pic>
        <p:nvPicPr>
          <p:cNvPr id="9" name="Grafik 8">
            <a:extLst>
              <a:ext uri="{FF2B5EF4-FFF2-40B4-BE49-F238E27FC236}">
                <a16:creationId xmlns:a16="http://schemas.microsoft.com/office/drawing/2014/main" id="{D7F982FD-7067-4A06-B946-AAC18A3678A5}"/>
              </a:ext>
            </a:extLst>
          </p:cNvPr>
          <p:cNvPicPr>
            <a:picLocks noChangeAspect="1"/>
          </p:cNvPicPr>
          <p:nvPr/>
        </p:nvPicPr>
        <p:blipFill rotWithShape="1">
          <a:blip r:embed="rId4">
            <a:extLst>
              <a:ext uri="{28A0092B-C50C-407E-A947-70E740481C1C}">
                <a14:useLocalDpi xmlns:a14="http://schemas.microsoft.com/office/drawing/2010/main" val="0"/>
              </a:ext>
            </a:extLst>
          </a:blip>
          <a:srcRect l="34515" r="33141" b="49138"/>
          <a:stretch/>
        </p:blipFill>
        <p:spPr>
          <a:xfrm>
            <a:off x="4863002" y="683925"/>
            <a:ext cx="2834335" cy="2507143"/>
          </a:xfrm>
          <a:prstGeom prst="rect">
            <a:avLst/>
          </a:prstGeom>
        </p:spPr>
      </p:pic>
      <p:sp>
        <p:nvSpPr>
          <p:cNvPr id="11" name="Rechteck 10">
            <a:extLst>
              <a:ext uri="{FF2B5EF4-FFF2-40B4-BE49-F238E27FC236}">
                <a16:creationId xmlns:a16="http://schemas.microsoft.com/office/drawing/2014/main" id="{9461570B-00B5-4CBC-BD77-096739075459}"/>
              </a:ext>
            </a:extLst>
          </p:cNvPr>
          <p:cNvSpPr/>
          <p:nvPr/>
        </p:nvSpPr>
        <p:spPr>
          <a:xfrm>
            <a:off x="8236788" y="4484819"/>
            <a:ext cx="2026517" cy="369332"/>
          </a:xfrm>
          <a:prstGeom prst="rect">
            <a:avLst/>
          </a:prstGeom>
        </p:spPr>
        <p:txBody>
          <a:bodyPr wrap="none">
            <a:spAutoFit/>
          </a:bodyPr>
          <a:lstStyle/>
          <a:p>
            <a:r>
              <a:rPr lang="de-DE" b="1" dirty="0">
                <a:solidFill>
                  <a:schemeClr val="accent1">
                    <a:lumMod val="50000"/>
                  </a:schemeClr>
                </a:solidFill>
                <a:latin typeface="Bahnschrift" panose="020B0502040204020203" pitchFamily="34" charset="0"/>
              </a:rPr>
              <a:t>Feier-Zeit (15-25‘)</a:t>
            </a:r>
          </a:p>
        </p:txBody>
      </p:sp>
      <p:pic>
        <p:nvPicPr>
          <p:cNvPr id="4" name="Grafik 3">
            <a:extLst>
              <a:ext uri="{FF2B5EF4-FFF2-40B4-BE49-F238E27FC236}">
                <a16:creationId xmlns:a16="http://schemas.microsoft.com/office/drawing/2014/main" id="{8A610885-030E-4504-A39D-611A3139EB2F}"/>
              </a:ext>
            </a:extLst>
          </p:cNvPr>
          <p:cNvPicPr>
            <a:picLocks noChangeAspect="1"/>
          </p:cNvPicPr>
          <p:nvPr/>
        </p:nvPicPr>
        <p:blipFill rotWithShape="1">
          <a:blip r:embed="rId4">
            <a:extLst>
              <a:ext uri="{28A0092B-C50C-407E-A947-70E740481C1C}">
                <a14:useLocalDpi xmlns:a14="http://schemas.microsoft.com/office/drawing/2010/main" val="0"/>
              </a:ext>
            </a:extLst>
          </a:blip>
          <a:srcRect l="3770" t="53333" r="66065" b="4700"/>
          <a:stretch/>
        </p:blipFill>
        <p:spPr>
          <a:xfrm>
            <a:off x="4710069" y="4075983"/>
            <a:ext cx="3017973" cy="2361818"/>
          </a:xfrm>
          <a:prstGeom prst="rect">
            <a:avLst/>
          </a:prstGeom>
        </p:spPr>
      </p:pic>
      <p:sp>
        <p:nvSpPr>
          <p:cNvPr id="6" name="Rechteck 5">
            <a:extLst>
              <a:ext uri="{FF2B5EF4-FFF2-40B4-BE49-F238E27FC236}">
                <a16:creationId xmlns:a16="http://schemas.microsoft.com/office/drawing/2014/main" id="{7BC17546-88CF-47F8-B772-EEB57ABB1453}"/>
              </a:ext>
            </a:extLst>
          </p:cNvPr>
          <p:cNvSpPr/>
          <p:nvPr/>
        </p:nvSpPr>
        <p:spPr>
          <a:xfrm>
            <a:off x="5365511" y="6253135"/>
            <a:ext cx="2289409" cy="369332"/>
          </a:xfrm>
          <a:prstGeom prst="rect">
            <a:avLst/>
          </a:prstGeom>
        </p:spPr>
        <p:txBody>
          <a:bodyPr wrap="none">
            <a:spAutoFit/>
          </a:bodyPr>
          <a:lstStyle/>
          <a:p>
            <a:r>
              <a:rPr lang="de-DE" b="1" dirty="0">
                <a:latin typeface="Bahnschrift" panose="020B0502040204020203" pitchFamily="34" charset="0"/>
              </a:rPr>
              <a:t>Essenszeit-( 45-60‘)</a:t>
            </a:r>
          </a:p>
        </p:txBody>
      </p:sp>
      <p:pic>
        <p:nvPicPr>
          <p:cNvPr id="7" name="Grafik 6">
            <a:extLst>
              <a:ext uri="{FF2B5EF4-FFF2-40B4-BE49-F238E27FC236}">
                <a16:creationId xmlns:a16="http://schemas.microsoft.com/office/drawing/2014/main" id="{DAA2AB49-CC54-4640-9BD8-EC99C484D58B}"/>
              </a:ext>
            </a:extLst>
          </p:cNvPr>
          <p:cNvPicPr>
            <a:picLocks noChangeAspect="1"/>
          </p:cNvPicPr>
          <p:nvPr/>
        </p:nvPicPr>
        <p:blipFill rotWithShape="1">
          <a:blip r:embed="rId4">
            <a:extLst>
              <a:ext uri="{28A0092B-C50C-407E-A947-70E740481C1C}">
                <a14:useLocalDpi xmlns:a14="http://schemas.microsoft.com/office/drawing/2010/main" val="0"/>
              </a:ext>
            </a:extLst>
          </a:blip>
          <a:srcRect l="37041" t="55114" r="26378" b="5987"/>
          <a:stretch/>
        </p:blipFill>
        <p:spPr>
          <a:xfrm>
            <a:off x="1717202" y="3840216"/>
            <a:ext cx="3051984" cy="1825521"/>
          </a:xfrm>
          <a:prstGeom prst="rect">
            <a:avLst/>
          </a:prstGeom>
        </p:spPr>
      </p:pic>
      <p:pic>
        <p:nvPicPr>
          <p:cNvPr id="14" name="Grafik 13">
            <a:extLst>
              <a:ext uri="{FF2B5EF4-FFF2-40B4-BE49-F238E27FC236}">
                <a16:creationId xmlns:a16="http://schemas.microsoft.com/office/drawing/2014/main" id="{61D2155B-788B-47A5-97A2-5203454E2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1477" y="5129571"/>
            <a:ext cx="2609461" cy="1593075"/>
          </a:xfrm>
          <a:prstGeom prst="rect">
            <a:avLst/>
          </a:prstGeom>
        </p:spPr>
      </p:pic>
    </p:spTree>
    <p:extLst>
      <p:ext uri="{BB962C8B-B14F-4D97-AF65-F5344CB8AC3E}">
        <p14:creationId xmlns:p14="http://schemas.microsoft.com/office/powerpoint/2010/main" val="66372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0E02A0EF-3D89-4520-AA05-D2D8D70FC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hteck 10">
            <a:extLst>
              <a:ext uri="{FF2B5EF4-FFF2-40B4-BE49-F238E27FC236}">
                <a16:creationId xmlns:a16="http://schemas.microsoft.com/office/drawing/2014/main" id="{9566BCF4-A735-4D6A-B242-D369A058C721}"/>
              </a:ext>
            </a:extLst>
          </p:cNvPr>
          <p:cNvSpPr/>
          <p:nvPr/>
        </p:nvSpPr>
        <p:spPr>
          <a:xfrm>
            <a:off x="1929008" y="673963"/>
            <a:ext cx="8592854" cy="707886"/>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Ideen für den Alltag</a:t>
            </a:r>
          </a:p>
        </p:txBody>
      </p:sp>
      <p:pic>
        <p:nvPicPr>
          <p:cNvPr id="6" name="Grafik 5">
            <a:extLst>
              <a:ext uri="{FF2B5EF4-FFF2-40B4-BE49-F238E27FC236}">
                <a16:creationId xmlns:a16="http://schemas.microsoft.com/office/drawing/2014/main" id="{83ECC020-4A40-4A46-98DC-0CC29A11A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1099" y="1967267"/>
            <a:ext cx="5964690" cy="4216770"/>
          </a:xfrm>
          <a:prstGeom prst="rect">
            <a:avLst/>
          </a:prstGeom>
          <a:ln>
            <a:solidFill>
              <a:srgbClr val="004064"/>
            </a:solidFill>
          </a:ln>
        </p:spPr>
      </p:pic>
      <p:pic>
        <p:nvPicPr>
          <p:cNvPr id="5" name="Grafik 4">
            <a:extLst>
              <a:ext uri="{FF2B5EF4-FFF2-40B4-BE49-F238E27FC236}">
                <a16:creationId xmlns:a16="http://schemas.microsoft.com/office/drawing/2014/main" id="{01002287-CBF8-4DCA-9972-ADD18CE1FCBF}"/>
              </a:ext>
            </a:extLst>
          </p:cNvPr>
          <p:cNvPicPr>
            <a:picLocks noChangeAspect="1"/>
          </p:cNvPicPr>
          <p:nvPr/>
        </p:nvPicPr>
        <p:blipFill rotWithShape="1">
          <a:blip r:embed="rId5"/>
          <a:srcRect l="21192" t="19586" r="21581" b="6166"/>
          <a:stretch/>
        </p:blipFill>
        <p:spPr>
          <a:xfrm>
            <a:off x="2541548" y="1792846"/>
            <a:ext cx="5805718" cy="4111558"/>
          </a:xfrm>
          <a:prstGeom prst="rect">
            <a:avLst/>
          </a:prstGeom>
          <a:ln>
            <a:solidFill>
              <a:srgbClr val="004064"/>
            </a:solidFill>
          </a:ln>
        </p:spPr>
      </p:pic>
      <p:pic>
        <p:nvPicPr>
          <p:cNvPr id="7" name="Grafik 6">
            <a:extLst>
              <a:ext uri="{FF2B5EF4-FFF2-40B4-BE49-F238E27FC236}">
                <a16:creationId xmlns:a16="http://schemas.microsoft.com/office/drawing/2014/main" id="{57CD28F5-EBFB-40BA-8A40-2D17FED6C8D6}"/>
              </a:ext>
            </a:extLst>
          </p:cNvPr>
          <p:cNvPicPr>
            <a:picLocks noChangeAspect="1"/>
          </p:cNvPicPr>
          <p:nvPr/>
        </p:nvPicPr>
        <p:blipFill rotWithShape="1">
          <a:blip r:embed="rId6"/>
          <a:srcRect l="20410" t="19098" r="21192" b="9928"/>
          <a:stretch/>
        </p:blipFill>
        <p:spPr>
          <a:xfrm>
            <a:off x="3482296" y="1513213"/>
            <a:ext cx="6168156" cy="4216770"/>
          </a:xfrm>
          <a:prstGeom prst="rect">
            <a:avLst/>
          </a:prstGeom>
          <a:ln>
            <a:solidFill>
              <a:srgbClr val="004064"/>
            </a:solidFill>
          </a:ln>
        </p:spPr>
      </p:pic>
    </p:spTree>
    <p:extLst>
      <p:ext uri="{BB962C8B-B14F-4D97-AF65-F5344CB8AC3E}">
        <p14:creationId xmlns:p14="http://schemas.microsoft.com/office/powerpoint/2010/main" val="14545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4">
            <a:extLst>
              <a:ext uri="{FF2B5EF4-FFF2-40B4-BE49-F238E27FC236}">
                <a16:creationId xmlns:a16="http://schemas.microsoft.com/office/drawing/2014/main" id="{479E963F-A5D8-442D-A894-C93986AB0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178AA244-B517-427E-B996-2E5BD110D2A6}"/>
              </a:ext>
            </a:extLst>
          </p:cNvPr>
          <p:cNvSpPr/>
          <p:nvPr/>
        </p:nvSpPr>
        <p:spPr>
          <a:xfrm>
            <a:off x="2559666" y="2308948"/>
            <a:ext cx="6642160" cy="3046988"/>
          </a:xfrm>
          <a:prstGeom prst="rect">
            <a:avLst/>
          </a:prstGeom>
        </p:spPr>
        <p:txBody>
          <a:bodyPr wrap="square">
            <a:spAutoFit/>
          </a:bodyPr>
          <a:lstStyle/>
          <a:p>
            <a:pPr marL="342900" indent="-342900" algn="ctr">
              <a:buFont typeface="Courier New" panose="02070309020205020404" pitchFamily="49" charset="0"/>
              <a:buChar char="o"/>
            </a:pPr>
            <a:r>
              <a:rPr lang="de-DE" sz="2400" b="1" dirty="0">
                <a:solidFill>
                  <a:schemeClr val="accent1">
                    <a:lumMod val="50000"/>
                  </a:schemeClr>
                </a:solidFill>
                <a:latin typeface="AFL Font nonmetric" panose="02090504030505020304" pitchFamily="18" charset="0"/>
              </a:rPr>
              <a:t>Kirche Kunterbunt ist mehr </a:t>
            </a:r>
          </a:p>
          <a:p>
            <a:pPr algn="ctr"/>
            <a:r>
              <a:rPr lang="de-DE" sz="2400" b="1" dirty="0">
                <a:solidFill>
                  <a:schemeClr val="accent1">
                    <a:lumMod val="50000"/>
                  </a:schemeClr>
                </a:solidFill>
                <a:latin typeface="AFL Font nonmetric" panose="02090504030505020304" pitchFamily="18" charset="0"/>
              </a:rPr>
              <a:t>als ein Event</a:t>
            </a:r>
          </a:p>
          <a:p>
            <a:pPr marL="342900" indent="-342900" algn="ctr">
              <a:buFont typeface="Courier New" panose="02070309020205020404" pitchFamily="49" charset="0"/>
              <a:buChar char="o"/>
            </a:pPr>
            <a:r>
              <a:rPr lang="de-DE" sz="2400" b="1" dirty="0">
                <a:solidFill>
                  <a:schemeClr val="accent1">
                    <a:lumMod val="50000"/>
                  </a:schemeClr>
                </a:solidFill>
                <a:latin typeface="AFL Font nonmetric" panose="02090504030505020304" pitchFamily="18" charset="0"/>
              </a:rPr>
              <a:t>Kirche Kunterbunt soll nicht verzweckt werden als Brücke zum regulären Gottesdienst</a:t>
            </a:r>
          </a:p>
          <a:p>
            <a:pPr marL="342900" indent="-342900" algn="ctr">
              <a:buFont typeface="Courier New" panose="02070309020205020404" pitchFamily="49" charset="0"/>
              <a:buChar char="o"/>
            </a:pPr>
            <a:r>
              <a:rPr lang="de-DE" sz="2400" b="1" dirty="0">
                <a:solidFill>
                  <a:schemeClr val="accent1">
                    <a:lumMod val="50000"/>
                  </a:schemeClr>
                </a:solidFill>
                <a:latin typeface="AFL Font nonmetric" panose="02090504030505020304" pitchFamily="18" charset="0"/>
              </a:rPr>
              <a:t>Kirche Kunterbunt ist kein Übergang zu der „richtigen“ Kirche, sondern ganz Kirche</a:t>
            </a:r>
          </a:p>
        </p:txBody>
      </p:sp>
      <p:pic>
        <p:nvPicPr>
          <p:cNvPr id="8" name="Grafik 7">
            <a:extLst>
              <a:ext uri="{FF2B5EF4-FFF2-40B4-BE49-F238E27FC236}">
                <a16:creationId xmlns:a16="http://schemas.microsoft.com/office/drawing/2014/main" id="{3EBFE870-1760-471A-B0AD-0F38ACB93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826" y="4949925"/>
            <a:ext cx="2796893" cy="1707502"/>
          </a:xfrm>
          <a:prstGeom prst="rect">
            <a:avLst/>
          </a:prstGeom>
        </p:spPr>
      </p:pic>
      <p:sp>
        <p:nvSpPr>
          <p:cNvPr id="2" name="Textfeld 1">
            <a:extLst>
              <a:ext uri="{FF2B5EF4-FFF2-40B4-BE49-F238E27FC236}">
                <a16:creationId xmlns:a16="http://schemas.microsoft.com/office/drawing/2014/main" id="{228C1EA7-1C72-452B-AF67-D5340D6726D0}"/>
              </a:ext>
            </a:extLst>
          </p:cNvPr>
          <p:cNvSpPr txBox="1"/>
          <p:nvPr/>
        </p:nvSpPr>
        <p:spPr>
          <a:xfrm>
            <a:off x="3202820" y="454159"/>
            <a:ext cx="5786360" cy="1200329"/>
          </a:xfrm>
          <a:prstGeom prst="rect">
            <a:avLst/>
          </a:prstGeom>
          <a:noFill/>
        </p:spPr>
        <p:txBody>
          <a:bodyPr wrap="square" rtlCol="0">
            <a:spAutoFit/>
          </a:bodyPr>
          <a:lstStyle/>
          <a:p>
            <a:pPr algn="ctr"/>
            <a:r>
              <a:rPr lang="de-DE" sz="3600" b="1" dirty="0">
                <a:solidFill>
                  <a:schemeClr val="tx2"/>
                </a:solidFill>
                <a:latin typeface="AFL Font nonmetric" panose="02090504030505020304" pitchFamily="18" charset="0"/>
              </a:rPr>
              <a:t>Was ist uns bei Kirche Kunterbunt wichtig?</a:t>
            </a:r>
          </a:p>
        </p:txBody>
      </p:sp>
    </p:spTree>
    <p:extLst>
      <p:ext uri="{BB962C8B-B14F-4D97-AF65-F5344CB8AC3E}">
        <p14:creationId xmlns:p14="http://schemas.microsoft.com/office/powerpoint/2010/main" val="39716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4">
            <a:extLst>
              <a:ext uri="{FF2B5EF4-FFF2-40B4-BE49-F238E27FC236}">
                <a16:creationId xmlns:a16="http://schemas.microsoft.com/office/drawing/2014/main" id="{4E87B6C3-F598-463A-A0B7-A577F61C8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Rechteck 5">
            <a:extLst>
              <a:ext uri="{FF2B5EF4-FFF2-40B4-BE49-F238E27FC236}">
                <a16:creationId xmlns:a16="http://schemas.microsoft.com/office/drawing/2014/main" id="{178AA244-B517-427E-B996-2E5BD110D2A6}"/>
              </a:ext>
            </a:extLst>
          </p:cNvPr>
          <p:cNvSpPr/>
          <p:nvPr/>
        </p:nvSpPr>
        <p:spPr>
          <a:xfrm>
            <a:off x="2422421" y="2226215"/>
            <a:ext cx="6096000" cy="2800767"/>
          </a:xfrm>
          <a:prstGeom prst="rect">
            <a:avLst/>
          </a:prstGeom>
        </p:spPr>
        <p:txBody>
          <a:bodyPr>
            <a:spAutoFit/>
          </a:bodyPr>
          <a:lstStyle/>
          <a:p>
            <a:pPr>
              <a:buSzPts val="6400"/>
              <a:defRPr sz="3612">
                <a:solidFill>
                  <a:srgbClr val="00374A"/>
                </a:solidFill>
                <a:latin typeface="Marker Felt"/>
                <a:ea typeface="Marker Felt"/>
                <a:cs typeface="Marker Felt"/>
                <a:sym typeface="Marker Felt"/>
              </a:defRPr>
            </a:pPr>
            <a:r>
              <a:rPr lang="de-DE" sz="2400" b="1" dirty="0">
                <a:solidFill>
                  <a:srgbClr val="004273"/>
                </a:solidFill>
                <a:latin typeface="AFL Font nonmetric" panose="02090504030505020304" pitchFamily="18" charset="0"/>
                <a:cs typeface="Courier New" panose="02070309020205020404" pitchFamily="49" charset="0"/>
              </a:rPr>
              <a:t>Regelmäßiges Treffen </a:t>
            </a:r>
            <a:br>
              <a:rPr lang="de-DE" sz="2400" b="1" dirty="0">
                <a:solidFill>
                  <a:srgbClr val="004273"/>
                </a:solidFill>
                <a:latin typeface="AFL Font nonmetric" panose="02090504030505020304" pitchFamily="18" charset="0"/>
                <a:cs typeface="Courier New" panose="02070309020205020404" pitchFamily="49" charset="0"/>
              </a:rPr>
            </a:br>
            <a:r>
              <a:rPr lang="de-DE" sz="2400" b="1" dirty="0">
                <a:solidFill>
                  <a:srgbClr val="004273"/>
                </a:solidFill>
                <a:latin typeface="AFL Font nonmetric" panose="02090504030505020304" pitchFamily="18" charset="0"/>
                <a:cs typeface="Courier New" panose="02070309020205020404" pitchFamily="49" charset="0"/>
              </a:rPr>
              <a:t>(1,5-3 Std.)</a:t>
            </a:r>
          </a:p>
          <a:p>
            <a:pPr>
              <a:buSzPts val="6400"/>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lgn="ctr"/>
            <a:endParaRPr lang="de-DE" sz="3200" b="1" dirty="0">
              <a:solidFill>
                <a:schemeClr val="accent1">
                  <a:lumMod val="50000"/>
                </a:schemeClr>
              </a:solidFill>
              <a:latin typeface="Bahnschrift" panose="020B0502040204020203" pitchFamily="34" charset="0"/>
            </a:endParaRPr>
          </a:p>
        </p:txBody>
      </p:sp>
      <p:pic>
        <p:nvPicPr>
          <p:cNvPr id="8" name="Grafik 7">
            <a:extLst>
              <a:ext uri="{FF2B5EF4-FFF2-40B4-BE49-F238E27FC236}">
                <a16:creationId xmlns:a16="http://schemas.microsoft.com/office/drawing/2014/main" id="{3EBFE870-1760-471A-B0AD-0F38ACB93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421" y="3805831"/>
            <a:ext cx="1399899" cy="854638"/>
          </a:xfrm>
          <a:prstGeom prst="rect">
            <a:avLst/>
          </a:prstGeom>
        </p:spPr>
      </p:pic>
      <p:pic>
        <p:nvPicPr>
          <p:cNvPr id="7" name="Grafik 6">
            <a:extLst>
              <a:ext uri="{FF2B5EF4-FFF2-40B4-BE49-F238E27FC236}">
                <a16:creationId xmlns:a16="http://schemas.microsoft.com/office/drawing/2014/main" id="{670DDC56-0C54-4D16-9F23-63B060E99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412" y="3733634"/>
            <a:ext cx="1399899" cy="854638"/>
          </a:xfrm>
          <a:prstGeom prst="rect">
            <a:avLst/>
          </a:prstGeom>
        </p:spPr>
      </p:pic>
      <p:pic>
        <p:nvPicPr>
          <p:cNvPr id="9" name="Grafik 8">
            <a:extLst>
              <a:ext uri="{FF2B5EF4-FFF2-40B4-BE49-F238E27FC236}">
                <a16:creationId xmlns:a16="http://schemas.microsoft.com/office/drawing/2014/main" id="{4929852B-36D5-4718-8AA4-BDF4A5404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591" y="3701383"/>
            <a:ext cx="1399899" cy="854638"/>
          </a:xfrm>
          <a:prstGeom prst="rect">
            <a:avLst/>
          </a:prstGeom>
        </p:spPr>
      </p:pic>
      <p:pic>
        <p:nvPicPr>
          <p:cNvPr id="10" name="Grafik 9">
            <a:extLst>
              <a:ext uri="{FF2B5EF4-FFF2-40B4-BE49-F238E27FC236}">
                <a16:creationId xmlns:a16="http://schemas.microsoft.com/office/drawing/2014/main" id="{DB2DB9C7-9736-4B2D-A804-87DEFD162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626" y="3626599"/>
            <a:ext cx="1399899" cy="854638"/>
          </a:xfrm>
          <a:prstGeom prst="rect">
            <a:avLst/>
          </a:prstGeom>
        </p:spPr>
      </p:pic>
      <p:sp>
        <p:nvSpPr>
          <p:cNvPr id="4" name="Rechteck 3">
            <a:extLst>
              <a:ext uri="{FF2B5EF4-FFF2-40B4-BE49-F238E27FC236}">
                <a16:creationId xmlns:a16="http://schemas.microsoft.com/office/drawing/2014/main" id="{A4B9FD1F-2A20-4DBD-933B-ED962CD4103E}"/>
              </a:ext>
            </a:extLst>
          </p:cNvPr>
          <p:cNvSpPr/>
          <p:nvPr/>
        </p:nvSpPr>
        <p:spPr>
          <a:xfrm>
            <a:off x="2255940" y="573956"/>
            <a:ext cx="6969781" cy="1323439"/>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Kein Event, sondern Beziehungsnetzwerk</a:t>
            </a:r>
          </a:p>
        </p:txBody>
      </p:sp>
      <p:sp>
        <p:nvSpPr>
          <p:cNvPr id="11" name="Pfeil: nach unten gekrümmt 10">
            <a:extLst>
              <a:ext uri="{FF2B5EF4-FFF2-40B4-BE49-F238E27FC236}">
                <a16:creationId xmlns:a16="http://schemas.microsoft.com/office/drawing/2014/main" id="{9EBA6F4E-D6FF-4013-896D-BFC36392E314}"/>
              </a:ext>
            </a:extLst>
          </p:cNvPr>
          <p:cNvSpPr/>
          <p:nvPr/>
        </p:nvSpPr>
        <p:spPr>
          <a:xfrm>
            <a:off x="3498980" y="3439318"/>
            <a:ext cx="1259632" cy="1627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nach unten gekrümmt 11">
            <a:extLst>
              <a:ext uri="{FF2B5EF4-FFF2-40B4-BE49-F238E27FC236}">
                <a16:creationId xmlns:a16="http://schemas.microsoft.com/office/drawing/2014/main" id="{C4245D37-985D-467A-AC45-79C29A02208A}"/>
              </a:ext>
            </a:extLst>
          </p:cNvPr>
          <p:cNvSpPr/>
          <p:nvPr/>
        </p:nvSpPr>
        <p:spPr>
          <a:xfrm>
            <a:off x="5510155" y="3478839"/>
            <a:ext cx="1259632" cy="1627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nach unten gekrümmt 12">
            <a:extLst>
              <a:ext uri="{FF2B5EF4-FFF2-40B4-BE49-F238E27FC236}">
                <a16:creationId xmlns:a16="http://schemas.microsoft.com/office/drawing/2014/main" id="{F4679DFF-7554-423B-B19A-71C5060F60DA}"/>
              </a:ext>
            </a:extLst>
          </p:cNvPr>
          <p:cNvSpPr/>
          <p:nvPr/>
        </p:nvSpPr>
        <p:spPr>
          <a:xfrm>
            <a:off x="7521330" y="3526400"/>
            <a:ext cx="1704391" cy="10239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386088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nhaltsplatzhalter 4">
            <a:extLst>
              <a:ext uri="{FF2B5EF4-FFF2-40B4-BE49-F238E27FC236}">
                <a16:creationId xmlns:a16="http://schemas.microsoft.com/office/drawing/2014/main" id="{36556C04-2FA4-49C5-9C16-0A1031861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Rechteck 5">
            <a:extLst>
              <a:ext uri="{FF2B5EF4-FFF2-40B4-BE49-F238E27FC236}">
                <a16:creationId xmlns:a16="http://schemas.microsoft.com/office/drawing/2014/main" id="{178AA244-B517-427E-B996-2E5BD110D2A6}"/>
              </a:ext>
            </a:extLst>
          </p:cNvPr>
          <p:cNvSpPr/>
          <p:nvPr/>
        </p:nvSpPr>
        <p:spPr>
          <a:xfrm>
            <a:off x="2486459" y="1919077"/>
            <a:ext cx="6096000" cy="2431435"/>
          </a:xfrm>
          <a:prstGeom prst="rect">
            <a:avLst/>
          </a:prstGeom>
        </p:spPr>
        <p:txBody>
          <a:bodyPr>
            <a:spAutoFit/>
          </a:bodyPr>
          <a:lstStyle/>
          <a:p>
            <a:pPr>
              <a:buSzPts val="6400"/>
              <a:defRPr sz="3612">
                <a:solidFill>
                  <a:srgbClr val="00374A"/>
                </a:solidFill>
                <a:latin typeface="Marker Felt"/>
                <a:ea typeface="Marker Felt"/>
                <a:cs typeface="Marker Felt"/>
                <a:sym typeface="Marker Felt"/>
              </a:defRPr>
            </a:pPr>
            <a:r>
              <a:rPr lang="de-DE" sz="2400" b="1" dirty="0">
                <a:solidFill>
                  <a:srgbClr val="004273"/>
                </a:solidFill>
                <a:latin typeface="AFL Font nonmetric" panose="02090504030505020304" pitchFamily="18" charset="0"/>
                <a:cs typeface="Courier New" panose="02070309020205020404" pitchFamily="49" charset="0"/>
              </a:rPr>
              <a:t>Regelmäßiges Treffen, die mit Zwischentreffen ergänzt werden </a:t>
            </a: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spcBef>
                <a:spcPts val="0"/>
              </a:spcBef>
              <a:buSzPts val="6400"/>
              <a:buFont typeface="Arial"/>
              <a:buChar char="•"/>
              <a:defRPr sz="3612">
                <a:solidFill>
                  <a:srgbClr val="00374A"/>
                </a:solidFill>
                <a:latin typeface="Marker Felt"/>
                <a:ea typeface="Marker Felt"/>
                <a:cs typeface="Marker Felt"/>
                <a:sym typeface="Marker Felt"/>
              </a:defRPr>
            </a:pPr>
            <a:endParaRPr lang="de-DE" sz="2400" b="1" dirty="0">
              <a:solidFill>
                <a:srgbClr val="004273"/>
              </a:solidFill>
              <a:latin typeface="Bahnschrift" panose="020B0502040204020203" pitchFamily="34" charset="0"/>
              <a:cs typeface="Courier New" panose="02070309020205020404" pitchFamily="49" charset="0"/>
            </a:endParaRPr>
          </a:p>
          <a:p>
            <a:pPr algn="ctr"/>
            <a:endParaRPr lang="de-DE" sz="3200" b="1" dirty="0">
              <a:solidFill>
                <a:schemeClr val="accent1">
                  <a:lumMod val="50000"/>
                </a:schemeClr>
              </a:solidFill>
              <a:latin typeface="Bahnschrift" panose="020B0502040204020203" pitchFamily="34" charset="0"/>
            </a:endParaRPr>
          </a:p>
        </p:txBody>
      </p:sp>
      <p:pic>
        <p:nvPicPr>
          <p:cNvPr id="8" name="Grafik 7">
            <a:extLst>
              <a:ext uri="{FF2B5EF4-FFF2-40B4-BE49-F238E27FC236}">
                <a16:creationId xmlns:a16="http://schemas.microsoft.com/office/drawing/2014/main" id="{3EBFE870-1760-471A-B0AD-0F38ACB93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421" y="3805831"/>
            <a:ext cx="1399899" cy="854638"/>
          </a:xfrm>
          <a:prstGeom prst="rect">
            <a:avLst/>
          </a:prstGeom>
        </p:spPr>
      </p:pic>
      <p:pic>
        <p:nvPicPr>
          <p:cNvPr id="7" name="Grafik 6">
            <a:extLst>
              <a:ext uri="{FF2B5EF4-FFF2-40B4-BE49-F238E27FC236}">
                <a16:creationId xmlns:a16="http://schemas.microsoft.com/office/drawing/2014/main" id="{670DDC56-0C54-4D16-9F23-63B060E99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412" y="3733634"/>
            <a:ext cx="1399899" cy="854638"/>
          </a:xfrm>
          <a:prstGeom prst="rect">
            <a:avLst/>
          </a:prstGeom>
        </p:spPr>
      </p:pic>
      <p:pic>
        <p:nvPicPr>
          <p:cNvPr id="9" name="Grafik 8">
            <a:extLst>
              <a:ext uri="{FF2B5EF4-FFF2-40B4-BE49-F238E27FC236}">
                <a16:creationId xmlns:a16="http://schemas.microsoft.com/office/drawing/2014/main" id="{4929852B-36D5-4718-8AA4-BDF4A5404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591" y="3701383"/>
            <a:ext cx="1399899" cy="854638"/>
          </a:xfrm>
          <a:prstGeom prst="rect">
            <a:avLst/>
          </a:prstGeom>
        </p:spPr>
      </p:pic>
      <p:pic>
        <p:nvPicPr>
          <p:cNvPr id="10" name="Grafik 9">
            <a:extLst>
              <a:ext uri="{FF2B5EF4-FFF2-40B4-BE49-F238E27FC236}">
                <a16:creationId xmlns:a16="http://schemas.microsoft.com/office/drawing/2014/main" id="{DB2DB9C7-9736-4B2D-A804-87DEFD162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626" y="3626599"/>
            <a:ext cx="1399899" cy="854638"/>
          </a:xfrm>
          <a:prstGeom prst="rect">
            <a:avLst/>
          </a:prstGeom>
        </p:spPr>
      </p:pic>
      <p:sp>
        <p:nvSpPr>
          <p:cNvPr id="4" name="Rechteck 3">
            <a:extLst>
              <a:ext uri="{FF2B5EF4-FFF2-40B4-BE49-F238E27FC236}">
                <a16:creationId xmlns:a16="http://schemas.microsoft.com/office/drawing/2014/main" id="{A4B9FD1F-2A20-4DBD-933B-ED962CD4103E}"/>
              </a:ext>
            </a:extLst>
          </p:cNvPr>
          <p:cNvSpPr/>
          <p:nvPr/>
        </p:nvSpPr>
        <p:spPr>
          <a:xfrm>
            <a:off x="2422420" y="464066"/>
            <a:ext cx="6969781" cy="1323439"/>
          </a:xfrm>
          <a:prstGeom prst="rect">
            <a:avLst/>
          </a:prstGeom>
        </p:spPr>
        <p:txBody>
          <a:bodyPr wrap="square">
            <a:spAutoFit/>
          </a:bodyPr>
          <a:lstStyle/>
          <a:p>
            <a:r>
              <a:rPr lang="de-DE" sz="4000" b="1" dirty="0">
                <a:solidFill>
                  <a:schemeClr val="accent1">
                    <a:lumMod val="50000"/>
                  </a:schemeClr>
                </a:solidFill>
                <a:latin typeface="AFL Font nonmetric" panose="02090504030505020304" pitchFamily="18" charset="0"/>
              </a:rPr>
              <a:t>Kein Event, sondern Beziehungsnetzwerk</a:t>
            </a:r>
          </a:p>
        </p:txBody>
      </p:sp>
      <p:sp>
        <p:nvSpPr>
          <p:cNvPr id="11" name="Pfeil: nach unten gekrümmt 10">
            <a:extLst>
              <a:ext uri="{FF2B5EF4-FFF2-40B4-BE49-F238E27FC236}">
                <a16:creationId xmlns:a16="http://schemas.microsoft.com/office/drawing/2014/main" id="{9EBA6F4E-D6FF-4013-896D-BFC36392E314}"/>
              </a:ext>
            </a:extLst>
          </p:cNvPr>
          <p:cNvSpPr/>
          <p:nvPr/>
        </p:nvSpPr>
        <p:spPr>
          <a:xfrm>
            <a:off x="3498980" y="3439318"/>
            <a:ext cx="1259632" cy="1627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 name="Pfeil: nach unten gekrümmt 11">
            <a:extLst>
              <a:ext uri="{FF2B5EF4-FFF2-40B4-BE49-F238E27FC236}">
                <a16:creationId xmlns:a16="http://schemas.microsoft.com/office/drawing/2014/main" id="{C4245D37-985D-467A-AC45-79C29A02208A}"/>
              </a:ext>
            </a:extLst>
          </p:cNvPr>
          <p:cNvSpPr/>
          <p:nvPr/>
        </p:nvSpPr>
        <p:spPr>
          <a:xfrm>
            <a:off x="5510155" y="3478839"/>
            <a:ext cx="1259632" cy="1627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Pfeil: nach unten gekrümmt 12">
            <a:extLst>
              <a:ext uri="{FF2B5EF4-FFF2-40B4-BE49-F238E27FC236}">
                <a16:creationId xmlns:a16="http://schemas.microsoft.com/office/drawing/2014/main" id="{F4679DFF-7554-423B-B19A-71C5060F60DA}"/>
              </a:ext>
            </a:extLst>
          </p:cNvPr>
          <p:cNvSpPr/>
          <p:nvPr/>
        </p:nvSpPr>
        <p:spPr>
          <a:xfrm>
            <a:off x="7521330" y="3526400"/>
            <a:ext cx="1704391" cy="10239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Pfeil: Fünfeck 13">
            <a:extLst>
              <a:ext uri="{FF2B5EF4-FFF2-40B4-BE49-F238E27FC236}">
                <a16:creationId xmlns:a16="http://schemas.microsoft.com/office/drawing/2014/main" id="{0450DCAE-9C9C-462A-8FBB-B9908C7DFB1A}"/>
              </a:ext>
            </a:extLst>
          </p:cNvPr>
          <p:cNvSpPr/>
          <p:nvPr/>
        </p:nvSpPr>
        <p:spPr>
          <a:xfrm rot="16200000">
            <a:off x="3749653" y="4698908"/>
            <a:ext cx="830425" cy="471509"/>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61D1A1A2-9C1C-4E0E-BE17-8D66B17A7B72}"/>
              </a:ext>
            </a:extLst>
          </p:cNvPr>
          <p:cNvSpPr txBox="1"/>
          <p:nvPr/>
        </p:nvSpPr>
        <p:spPr>
          <a:xfrm>
            <a:off x="3660650" y="5461593"/>
            <a:ext cx="936292" cy="369332"/>
          </a:xfrm>
          <a:prstGeom prst="rect">
            <a:avLst/>
          </a:prstGeom>
          <a:noFill/>
        </p:spPr>
        <p:txBody>
          <a:bodyPr wrap="square" rtlCol="0">
            <a:spAutoFit/>
          </a:bodyPr>
          <a:lstStyle/>
          <a:p>
            <a:r>
              <a:rPr lang="de-DE" dirty="0">
                <a:solidFill>
                  <a:schemeClr val="accent1">
                    <a:lumMod val="50000"/>
                  </a:schemeClr>
                </a:solidFill>
                <a:latin typeface="Bahnschrift" panose="020B0502040204020203" pitchFamily="34" charset="0"/>
              </a:rPr>
              <a:t>Schule</a:t>
            </a:r>
          </a:p>
        </p:txBody>
      </p:sp>
      <p:sp>
        <p:nvSpPr>
          <p:cNvPr id="17" name="Pfeil: Fünfeck 16">
            <a:extLst>
              <a:ext uri="{FF2B5EF4-FFF2-40B4-BE49-F238E27FC236}">
                <a16:creationId xmlns:a16="http://schemas.microsoft.com/office/drawing/2014/main" id="{B29F0A5E-DF2D-448E-9495-3FA33E72C58F}"/>
              </a:ext>
            </a:extLst>
          </p:cNvPr>
          <p:cNvSpPr/>
          <p:nvPr/>
        </p:nvSpPr>
        <p:spPr>
          <a:xfrm rot="16200000">
            <a:off x="7278523" y="5063127"/>
            <a:ext cx="830425" cy="471509"/>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07A788E5-ED4B-4249-93BF-404492B09CB2}"/>
              </a:ext>
            </a:extLst>
          </p:cNvPr>
          <p:cNvSpPr txBox="1"/>
          <p:nvPr/>
        </p:nvSpPr>
        <p:spPr>
          <a:xfrm>
            <a:off x="7080173" y="5729309"/>
            <a:ext cx="1665854" cy="369332"/>
          </a:xfrm>
          <a:prstGeom prst="rect">
            <a:avLst/>
          </a:prstGeom>
          <a:noFill/>
        </p:spPr>
        <p:txBody>
          <a:bodyPr wrap="square" rtlCol="0">
            <a:spAutoFit/>
          </a:bodyPr>
          <a:lstStyle/>
          <a:p>
            <a:r>
              <a:rPr lang="de-DE" dirty="0">
                <a:solidFill>
                  <a:schemeClr val="accent1">
                    <a:lumMod val="50000"/>
                  </a:schemeClr>
                </a:solidFill>
                <a:latin typeface="Bahnschrift" panose="020B0502040204020203" pitchFamily="34" charset="0"/>
              </a:rPr>
              <a:t>Kindergarten</a:t>
            </a:r>
          </a:p>
        </p:txBody>
      </p:sp>
      <p:sp>
        <p:nvSpPr>
          <p:cNvPr id="2" name="Ellipse 1">
            <a:extLst>
              <a:ext uri="{FF2B5EF4-FFF2-40B4-BE49-F238E27FC236}">
                <a16:creationId xmlns:a16="http://schemas.microsoft.com/office/drawing/2014/main" id="{E8276523-9F7C-4C78-B4A8-02F8551E6499}"/>
              </a:ext>
            </a:extLst>
          </p:cNvPr>
          <p:cNvSpPr/>
          <p:nvPr/>
        </p:nvSpPr>
        <p:spPr>
          <a:xfrm>
            <a:off x="5737465" y="4556021"/>
            <a:ext cx="961973" cy="696553"/>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594AC765-5AB3-4495-AD88-B206AD7B7772}"/>
              </a:ext>
            </a:extLst>
          </p:cNvPr>
          <p:cNvSpPr txBox="1"/>
          <p:nvPr/>
        </p:nvSpPr>
        <p:spPr>
          <a:xfrm>
            <a:off x="5355485" y="5239199"/>
            <a:ext cx="1665854" cy="369332"/>
          </a:xfrm>
          <a:prstGeom prst="rect">
            <a:avLst/>
          </a:prstGeom>
          <a:noFill/>
        </p:spPr>
        <p:txBody>
          <a:bodyPr wrap="square" rtlCol="0">
            <a:spAutoFit/>
          </a:bodyPr>
          <a:lstStyle/>
          <a:p>
            <a:r>
              <a:rPr lang="de-DE" dirty="0">
                <a:solidFill>
                  <a:schemeClr val="accent1">
                    <a:lumMod val="50000"/>
                  </a:schemeClr>
                </a:solidFill>
                <a:latin typeface="Bahnschrift" panose="020B0502040204020203" pitchFamily="34" charset="0"/>
              </a:rPr>
              <a:t>Übernachtung</a:t>
            </a:r>
          </a:p>
        </p:txBody>
      </p:sp>
      <p:sp>
        <p:nvSpPr>
          <p:cNvPr id="24" name="Ellipse 23">
            <a:extLst>
              <a:ext uri="{FF2B5EF4-FFF2-40B4-BE49-F238E27FC236}">
                <a16:creationId xmlns:a16="http://schemas.microsoft.com/office/drawing/2014/main" id="{933D0412-8E81-49AD-BC15-091EDD7AD2E6}"/>
              </a:ext>
            </a:extLst>
          </p:cNvPr>
          <p:cNvSpPr/>
          <p:nvPr/>
        </p:nvSpPr>
        <p:spPr>
          <a:xfrm>
            <a:off x="8510602" y="4581436"/>
            <a:ext cx="961973" cy="696553"/>
          </a:xfrm>
          <a:prstGeom prst="ellipse">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5F434F42-A358-474D-9C9B-CC3599E24831}"/>
              </a:ext>
            </a:extLst>
          </p:cNvPr>
          <p:cNvSpPr txBox="1"/>
          <p:nvPr/>
        </p:nvSpPr>
        <p:spPr>
          <a:xfrm>
            <a:off x="8251392" y="5249212"/>
            <a:ext cx="1665854" cy="369332"/>
          </a:xfrm>
          <a:prstGeom prst="rect">
            <a:avLst/>
          </a:prstGeom>
          <a:noFill/>
        </p:spPr>
        <p:txBody>
          <a:bodyPr wrap="square" rtlCol="0">
            <a:spAutoFit/>
          </a:bodyPr>
          <a:lstStyle/>
          <a:p>
            <a:r>
              <a:rPr lang="de-DE" dirty="0">
                <a:solidFill>
                  <a:schemeClr val="accent1">
                    <a:lumMod val="50000"/>
                  </a:schemeClr>
                </a:solidFill>
                <a:latin typeface="Bahnschrift" panose="020B0502040204020203" pitchFamily="34" charset="0"/>
              </a:rPr>
              <a:t>Segenscafé</a:t>
            </a:r>
          </a:p>
        </p:txBody>
      </p:sp>
    </p:spTree>
    <p:extLst>
      <p:ext uri="{BB962C8B-B14F-4D97-AF65-F5344CB8AC3E}">
        <p14:creationId xmlns:p14="http://schemas.microsoft.com/office/powerpoint/2010/main" val="634354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A7F044CA-2B2C-4CD1-8A4B-5A83FB7FA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8" name="Rechteck 7">
            <a:extLst>
              <a:ext uri="{FF2B5EF4-FFF2-40B4-BE49-F238E27FC236}">
                <a16:creationId xmlns:a16="http://schemas.microsoft.com/office/drawing/2014/main" id="{3DD1253F-8CEA-4325-9C43-92A930D8435D}"/>
              </a:ext>
            </a:extLst>
          </p:cNvPr>
          <p:cNvSpPr/>
          <p:nvPr/>
        </p:nvSpPr>
        <p:spPr>
          <a:xfrm>
            <a:off x="2074900" y="384913"/>
            <a:ext cx="8042200" cy="646331"/>
          </a:xfrm>
          <a:prstGeom prst="rect">
            <a:avLst/>
          </a:prstGeom>
        </p:spPr>
        <p:txBody>
          <a:bodyPr wrap="square">
            <a:spAutoFit/>
          </a:bodyPr>
          <a:lstStyle/>
          <a:p>
            <a:r>
              <a:rPr lang="de-DE" sz="3600" b="1" dirty="0">
                <a:solidFill>
                  <a:schemeClr val="accent1">
                    <a:lumMod val="50000"/>
                  </a:schemeClr>
                </a:solidFill>
                <a:latin typeface="AFL Font nonmetric" panose="02090504030505020304" pitchFamily="18" charset="0"/>
              </a:rPr>
              <a:t>Chancen von Kirche Kunterbunt</a:t>
            </a:r>
            <a:endParaRPr lang="de-DE" sz="3600" dirty="0">
              <a:solidFill>
                <a:schemeClr val="accent1">
                  <a:lumMod val="50000"/>
                </a:schemeClr>
              </a:solidFill>
              <a:latin typeface="AFL Font nonmetric" panose="02090504030505020304" pitchFamily="18" charset="0"/>
            </a:endParaRPr>
          </a:p>
        </p:txBody>
      </p:sp>
      <p:pic>
        <p:nvPicPr>
          <p:cNvPr id="5" name="Grafik 4">
            <a:extLst>
              <a:ext uri="{FF2B5EF4-FFF2-40B4-BE49-F238E27FC236}">
                <a16:creationId xmlns:a16="http://schemas.microsoft.com/office/drawing/2014/main" id="{D9D68539-FA9A-4CF1-B650-B1AA7874E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0596" y="5314330"/>
            <a:ext cx="2303448" cy="1406254"/>
          </a:xfrm>
          <a:prstGeom prst="rect">
            <a:avLst/>
          </a:prstGeom>
        </p:spPr>
      </p:pic>
      <p:sp>
        <p:nvSpPr>
          <p:cNvPr id="2" name="Rechteck 1">
            <a:extLst>
              <a:ext uri="{FF2B5EF4-FFF2-40B4-BE49-F238E27FC236}">
                <a16:creationId xmlns:a16="http://schemas.microsoft.com/office/drawing/2014/main" id="{BFA38DAB-800A-4448-BDAC-1FBE7913482C}"/>
              </a:ext>
            </a:extLst>
          </p:cNvPr>
          <p:cNvSpPr/>
          <p:nvPr/>
        </p:nvSpPr>
        <p:spPr>
          <a:xfrm>
            <a:off x="2074900" y="1117600"/>
            <a:ext cx="6937020" cy="4924425"/>
          </a:xfrm>
          <a:prstGeom prst="rect">
            <a:avLst/>
          </a:prstGeom>
        </p:spPr>
        <p:txBody>
          <a:bodyPr wrap="square">
            <a:spAutoFit/>
          </a:bodyPr>
          <a:lstStyle/>
          <a:p>
            <a:pPr>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Familien erleben eine „</a:t>
            </a:r>
            <a:r>
              <a:rPr lang="de-DE" sz="2400" b="1" dirty="0" err="1">
                <a:solidFill>
                  <a:srgbClr val="00374A"/>
                </a:solidFill>
                <a:latin typeface="AFL Font nonmetric" panose="02090504030505020304" pitchFamily="18" charset="0"/>
              </a:rPr>
              <a:t>quality</a:t>
            </a:r>
            <a:r>
              <a:rPr lang="de-DE" sz="2400" b="1" dirty="0">
                <a:solidFill>
                  <a:srgbClr val="00374A"/>
                </a:solidFill>
                <a:latin typeface="AFL Font nonmetric" panose="02090504030505020304" pitchFamily="18" charset="0"/>
              </a:rPr>
              <a:t> time“</a:t>
            </a:r>
          </a:p>
          <a:p>
            <a:pPr>
              <a:spcBef>
                <a:spcPts val="0"/>
              </a:spcBef>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Kein neues Kinderprogramm, sondern Kirche für die ganze Familie</a:t>
            </a:r>
          </a:p>
          <a:p>
            <a:pPr>
              <a:spcBef>
                <a:spcPts val="0"/>
              </a:spcBef>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Ideal für bisher Kirchendistanzierte</a:t>
            </a:r>
          </a:p>
          <a:p>
            <a:pPr>
              <a:spcBef>
                <a:spcPts val="0"/>
              </a:spcBef>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keine Brücke zum Sonntagsgottesdienst, sondern eine eigene Gestalt von Gemeinde</a:t>
            </a:r>
          </a:p>
          <a:p>
            <a:pPr>
              <a:spcBef>
                <a:spcPts val="0"/>
              </a:spcBef>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kein monatliches Event, sondern ein Beziehungsnetzwerk, in dem Menschen Glauben entdecken können</a:t>
            </a:r>
          </a:p>
          <a:p>
            <a:pPr>
              <a:spcBef>
                <a:spcPts val="0"/>
              </a:spcBef>
              <a:spcAft>
                <a:spcPts val="1200"/>
              </a:spcAft>
              <a:buSzPts val="6400"/>
              <a:defRPr sz="3612">
                <a:solidFill>
                  <a:srgbClr val="00374A"/>
                </a:solidFill>
                <a:latin typeface="Marker Felt"/>
                <a:ea typeface="Marker Felt"/>
                <a:cs typeface="Marker Felt"/>
                <a:sym typeface="Marker Felt"/>
              </a:defRPr>
            </a:pPr>
            <a:r>
              <a:rPr lang="de-DE" sz="2400" b="1" dirty="0">
                <a:solidFill>
                  <a:srgbClr val="00374A"/>
                </a:solidFill>
                <a:latin typeface="AFL Font nonmetric" panose="02090504030505020304" pitchFamily="18" charset="0"/>
              </a:rPr>
              <a:t>Unterschiedliche Gaben von Mitarbeitenden haben ihren Platz</a:t>
            </a:r>
          </a:p>
        </p:txBody>
      </p:sp>
    </p:spTree>
    <p:extLst>
      <p:ext uri="{BB962C8B-B14F-4D97-AF65-F5344CB8AC3E}">
        <p14:creationId xmlns:p14="http://schemas.microsoft.com/office/powerpoint/2010/main" val="11143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FCE86-DCC1-42BD-A7F8-05341695811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270E5B6-0895-4BF5-8D2C-B7FDC6B5CE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044" y="1690688"/>
            <a:ext cx="7735712" cy="4351338"/>
          </a:xfrm>
        </p:spPr>
      </p:pic>
      <p:sp>
        <p:nvSpPr>
          <p:cNvPr id="10" name="Textfeld 9">
            <a:extLst>
              <a:ext uri="{FF2B5EF4-FFF2-40B4-BE49-F238E27FC236}">
                <a16:creationId xmlns:a16="http://schemas.microsoft.com/office/drawing/2014/main" id="{5F8F6271-2E79-4D64-BBAE-32382F73F955}"/>
              </a:ext>
            </a:extLst>
          </p:cNvPr>
          <p:cNvSpPr txBox="1"/>
          <p:nvPr/>
        </p:nvSpPr>
        <p:spPr>
          <a:xfrm>
            <a:off x="1964972" y="982802"/>
            <a:ext cx="7962900" cy="707886"/>
          </a:xfrm>
          <a:prstGeom prst="rect">
            <a:avLst/>
          </a:prstGeom>
          <a:noFill/>
        </p:spPr>
        <p:txBody>
          <a:bodyPr wrap="square" rtlCol="0">
            <a:spAutoFit/>
          </a:bodyPr>
          <a:lstStyle/>
          <a:p>
            <a:r>
              <a:rPr lang="de-DE" sz="4000" dirty="0">
                <a:latin typeface="Bahnschrift" panose="020B0502040204020203" pitchFamily="34" charset="0"/>
              </a:rPr>
              <a:t>Öffentlichkeitsarbeit</a:t>
            </a:r>
          </a:p>
        </p:txBody>
      </p:sp>
      <p:pic>
        <p:nvPicPr>
          <p:cNvPr id="8" name="Inhaltsplatzhalter 4">
            <a:extLst>
              <a:ext uri="{FF2B5EF4-FFF2-40B4-BE49-F238E27FC236}">
                <a16:creationId xmlns:a16="http://schemas.microsoft.com/office/drawing/2014/main" id="{984ACE8C-D027-4F1B-82C3-BFE317D5C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1" name="Grafik 10">
            <a:extLst>
              <a:ext uri="{FF2B5EF4-FFF2-40B4-BE49-F238E27FC236}">
                <a16:creationId xmlns:a16="http://schemas.microsoft.com/office/drawing/2014/main" id="{15892F8D-1FB4-41A5-84AB-819A45C28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655" y="1828281"/>
            <a:ext cx="6627533" cy="3201435"/>
          </a:xfrm>
          <a:prstGeom prst="rect">
            <a:avLst/>
          </a:prstGeom>
        </p:spPr>
      </p:pic>
      <p:sp>
        <p:nvSpPr>
          <p:cNvPr id="3" name="Rechteck 2">
            <a:extLst>
              <a:ext uri="{FF2B5EF4-FFF2-40B4-BE49-F238E27FC236}">
                <a16:creationId xmlns:a16="http://schemas.microsoft.com/office/drawing/2014/main" id="{0D9E6F78-F053-429C-9060-7CFB6150696D}"/>
              </a:ext>
            </a:extLst>
          </p:cNvPr>
          <p:cNvSpPr/>
          <p:nvPr/>
        </p:nvSpPr>
        <p:spPr>
          <a:xfrm>
            <a:off x="2338015" y="632628"/>
            <a:ext cx="7696209" cy="646331"/>
          </a:xfrm>
          <a:prstGeom prst="rect">
            <a:avLst/>
          </a:prstGeom>
        </p:spPr>
        <p:txBody>
          <a:bodyPr wrap="none">
            <a:spAutoFit/>
          </a:bodyPr>
          <a:lstStyle/>
          <a:p>
            <a:r>
              <a:rPr lang="de-DE" sz="3600" b="1" dirty="0">
                <a:solidFill>
                  <a:schemeClr val="accent1">
                    <a:lumMod val="50000"/>
                  </a:schemeClr>
                </a:solidFill>
                <a:latin typeface="AFL Font nonmetric" panose="02090504030505020304" pitchFamily="18" charset="0"/>
              </a:rPr>
              <a:t>Homepage: kirche-kunterbunt.de</a:t>
            </a:r>
          </a:p>
        </p:txBody>
      </p:sp>
    </p:spTree>
    <p:extLst>
      <p:ext uri="{BB962C8B-B14F-4D97-AF65-F5344CB8AC3E}">
        <p14:creationId xmlns:p14="http://schemas.microsoft.com/office/powerpoint/2010/main" val="3842511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FCE86-DCC1-42BD-A7F8-05341695811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270E5B6-0895-4BF5-8D2C-B7FDC6B5CE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044" y="1690688"/>
            <a:ext cx="7735712" cy="4351338"/>
          </a:xfrm>
        </p:spPr>
      </p:pic>
      <p:sp>
        <p:nvSpPr>
          <p:cNvPr id="10" name="Textfeld 9">
            <a:extLst>
              <a:ext uri="{FF2B5EF4-FFF2-40B4-BE49-F238E27FC236}">
                <a16:creationId xmlns:a16="http://schemas.microsoft.com/office/drawing/2014/main" id="{5F8F6271-2E79-4D64-BBAE-32382F73F955}"/>
              </a:ext>
            </a:extLst>
          </p:cNvPr>
          <p:cNvSpPr txBox="1"/>
          <p:nvPr/>
        </p:nvSpPr>
        <p:spPr>
          <a:xfrm>
            <a:off x="1964972" y="982802"/>
            <a:ext cx="7962900" cy="707886"/>
          </a:xfrm>
          <a:prstGeom prst="rect">
            <a:avLst/>
          </a:prstGeom>
          <a:noFill/>
        </p:spPr>
        <p:txBody>
          <a:bodyPr wrap="square" rtlCol="0">
            <a:spAutoFit/>
          </a:bodyPr>
          <a:lstStyle/>
          <a:p>
            <a:r>
              <a:rPr lang="de-DE" sz="4000" dirty="0">
                <a:latin typeface="Bahnschrift" panose="020B0502040204020203" pitchFamily="34" charset="0"/>
              </a:rPr>
              <a:t>Öffentlichkeitsarbeit</a:t>
            </a:r>
          </a:p>
        </p:txBody>
      </p:sp>
      <p:pic>
        <p:nvPicPr>
          <p:cNvPr id="11" name="Inhaltsplatzhalter 4">
            <a:extLst>
              <a:ext uri="{FF2B5EF4-FFF2-40B4-BE49-F238E27FC236}">
                <a16:creationId xmlns:a16="http://schemas.microsoft.com/office/drawing/2014/main" id="{A1E73979-5103-49C8-AFAC-430CDEF98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9"/>
            <a:ext cx="12192000" cy="6858000"/>
          </a:xfrm>
          <a:prstGeom prst="rect">
            <a:avLst/>
          </a:prstGeom>
        </p:spPr>
      </p:pic>
      <p:pic>
        <p:nvPicPr>
          <p:cNvPr id="8" name="Grafik 7">
            <a:extLst>
              <a:ext uri="{FF2B5EF4-FFF2-40B4-BE49-F238E27FC236}">
                <a16:creationId xmlns:a16="http://schemas.microsoft.com/office/drawing/2014/main" id="{F284E69C-0393-4D91-BB66-72486DC1F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699" y="1752061"/>
            <a:ext cx="7160601" cy="3675950"/>
          </a:xfrm>
          <a:prstGeom prst="rect">
            <a:avLst/>
          </a:prstGeom>
        </p:spPr>
      </p:pic>
      <p:sp>
        <p:nvSpPr>
          <p:cNvPr id="3" name="Rechteck 2">
            <a:extLst>
              <a:ext uri="{FF2B5EF4-FFF2-40B4-BE49-F238E27FC236}">
                <a16:creationId xmlns:a16="http://schemas.microsoft.com/office/drawing/2014/main" id="{7B6C7913-5FBF-4278-84B7-D83F909C9E36}"/>
              </a:ext>
            </a:extLst>
          </p:cNvPr>
          <p:cNvSpPr/>
          <p:nvPr/>
        </p:nvSpPr>
        <p:spPr>
          <a:xfrm>
            <a:off x="2390244" y="772593"/>
            <a:ext cx="7168950" cy="745012"/>
          </a:xfrm>
          <a:prstGeom prst="rect">
            <a:avLst/>
          </a:prstGeom>
        </p:spPr>
        <p:txBody>
          <a:bodyPr wrap="none">
            <a:spAutoFit/>
          </a:bodyPr>
          <a:lstStyle/>
          <a:p>
            <a:pPr>
              <a:lnSpc>
                <a:spcPct val="150000"/>
              </a:lnSpc>
            </a:pPr>
            <a:r>
              <a:rPr lang="de-DE" sz="3200" b="1" dirty="0">
                <a:solidFill>
                  <a:schemeClr val="accent1">
                    <a:lumMod val="50000"/>
                  </a:schemeClr>
                </a:solidFill>
                <a:latin typeface="AFL Font nonmetric" panose="02090504030505020304" pitchFamily="18" charset="0"/>
              </a:rPr>
              <a:t>Ansprechpersonen auf der Website</a:t>
            </a:r>
          </a:p>
        </p:txBody>
      </p:sp>
      <p:sp>
        <p:nvSpPr>
          <p:cNvPr id="4" name="Rechteck 3">
            <a:extLst>
              <a:ext uri="{FF2B5EF4-FFF2-40B4-BE49-F238E27FC236}">
                <a16:creationId xmlns:a16="http://schemas.microsoft.com/office/drawing/2014/main" id="{1E05F74C-FEFB-4959-988A-6ED63D0C36F2}"/>
              </a:ext>
            </a:extLst>
          </p:cNvPr>
          <p:cNvSpPr/>
          <p:nvPr/>
        </p:nvSpPr>
        <p:spPr>
          <a:xfrm>
            <a:off x="3967852" y="5503993"/>
            <a:ext cx="4256293" cy="462050"/>
          </a:xfrm>
          <a:prstGeom prst="rect">
            <a:avLst/>
          </a:prstGeom>
        </p:spPr>
        <p:txBody>
          <a:bodyPr wrap="none">
            <a:spAutoFit/>
          </a:bodyPr>
          <a:lstStyle/>
          <a:p>
            <a:pPr>
              <a:lnSpc>
                <a:spcPct val="150000"/>
              </a:lnSpc>
            </a:pPr>
            <a:r>
              <a:rPr lang="de-DE" b="1" dirty="0">
                <a:solidFill>
                  <a:schemeClr val="accent1">
                    <a:lumMod val="50000"/>
                  </a:schemeClr>
                </a:solidFill>
                <a:latin typeface="Bahnschrift" panose="020B0502040204020203" pitchFamily="34" charset="0"/>
              </a:rPr>
              <a:t>Regional und in Kirchen und Verbänden</a:t>
            </a:r>
            <a:endParaRPr lang="de-DE" dirty="0">
              <a:solidFill>
                <a:schemeClr val="accent1">
                  <a:lumMod val="50000"/>
                </a:schemeClr>
              </a:solidFill>
            </a:endParaRPr>
          </a:p>
        </p:txBody>
      </p:sp>
    </p:spTree>
    <p:extLst>
      <p:ext uri="{BB962C8B-B14F-4D97-AF65-F5344CB8AC3E}">
        <p14:creationId xmlns:p14="http://schemas.microsoft.com/office/powerpoint/2010/main" val="329543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FCE86-DCC1-42BD-A7F8-05341695811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6270E5B6-0895-4BF5-8D2C-B7FDC6B5CE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1044" y="1690688"/>
            <a:ext cx="7735712" cy="4351338"/>
          </a:xfrm>
        </p:spPr>
      </p:pic>
      <p:sp>
        <p:nvSpPr>
          <p:cNvPr id="10" name="Textfeld 9">
            <a:extLst>
              <a:ext uri="{FF2B5EF4-FFF2-40B4-BE49-F238E27FC236}">
                <a16:creationId xmlns:a16="http://schemas.microsoft.com/office/drawing/2014/main" id="{5F8F6271-2E79-4D64-BBAE-32382F73F955}"/>
              </a:ext>
            </a:extLst>
          </p:cNvPr>
          <p:cNvSpPr txBox="1"/>
          <p:nvPr/>
        </p:nvSpPr>
        <p:spPr>
          <a:xfrm>
            <a:off x="1964972" y="982802"/>
            <a:ext cx="7962900" cy="707886"/>
          </a:xfrm>
          <a:prstGeom prst="rect">
            <a:avLst/>
          </a:prstGeom>
          <a:noFill/>
        </p:spPr>
        <p:txBody>
          <a:bodyPr wrap="square" rtlCol="0">
            <a:spAutoFit/>
          </a:bodyPr>
          <a:lstStyle/>
          <a:p>
            <a:r>
              <a:rPr lang="de-DE" sz="4000" dirty="0">
                <a:latin typeface="Bahnschrift" panose="020B0502040204020203" pitchFamily="34" charset="0"/>
              </a:rPr>
              <a:t>Begleitung der Teams </a:t>
            </a:r>
          </a:p>
        </p:txBody>
      </p:sp>
      <p:pic>
        <p:nvPicPr>
          <p:cNvPr id="11" name="Inhaltsplatzhalter 4">
            <a:extLst>
              <a:ext uri="{FF2B5EF4-FFF2-40B4-BE49-F238E27FC236}">
                <a16:creationId xmlns:a16="http://schemas.microsoft.com/office/drawing/2014/main" id="{293A7B5D-4AF2-4507-BC81-DE1F3C290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fik 7">
            <a:extLst>
              <a:ext uri="{FF2B5EF4-FFF2-40B4-BE49-F238E27FC236}">
                <a16:creationId xmlns:a16="http://schemas.microsoft.com/office/drawing/2014/main" id="{4C396251-670E-4F43-B6DB-4E7C51C9A283}"/>
              </a:ext>
            </a:extLst>
          </p:cNvPr>
          <p:cNvPicPr>
            <a:picLocks noChangeAspect="1"/>
          </p:cNvPicPr>
          <p:nvPr/>
        </p:nvPicPr>
        <p:blipFill rotWithShape="1">
          <a:blip r:embed="rId4">
            <a:extLst>
              <a:ext uri="{28A0092B-C50C-407E-A947-70E740481C1C}">
                <a14:useLocalDpi xmlns:a14="http://schemas.microsoft.com/office/drawing/2010/main" val="0"/>
              </a:ext>
            </a:extLst>
          </a:blip>
          <a:srcRect t="9028" r="1563" b="4403"/>
          <a:stretch/>
        </p:blipFill>
        <p:spPr>
          <a:xfrm>
            <a:off x="2056232" y="1690688"/>
            <a:ext cx="7780380" cy="3848786"/>
          </a:xfrm>
          <a:prstGeom prst="rect">
            <a:avLst/>
          </a:prstGeom>
        </p:spPr>
      </p:pic>
      <p:sp>
        <p:nvSpPr>
          <p:cNvPr id="9" name="Rechteck 8">
            <a:extLst>
              <a:ext uri="{FF2B5EF4-FFF2-40B4-BE49-F238E27FC236}">
                <a16:creationId xmlns:a16="http://schemas.microsoft.com/office/drawing/2014/main" id="{B3511391-8BB8-4328-B37A-E0D3243C07DF}"/>
              </a:ext>
            </a:extLst>
          </p:cNvPr>
          <p:cNvSpPr/>
          <p:nvPr/>
        </p:nvSpPr>
        <p:spPr>
          <a:xfrm>
            <a:off x="2213669" y="815974"/>
            <a:ext cx="7537641" cy="584775"/>
          </a:xfrm>
          <a:prstGeom prst="rect">
            <a:avLst/>
          </a:prstGeom>
        </p:spPr>
        <p:txBody>
          <a:bodyPr wrap="none">
            <a:spAutoFit/>
          </a:bodyPr>
          <a:lstStyle/>
          <a:p>
            <a:r>
              <a:rPr lang="de-DE" sz="3200" b="1" dirty="0">
                <a:solidFill>
                  <a:schemeClr val="accent1">
                    <a:lumMod val="50000"/>
                  </a:schemeClr>
                </a:solidFill>
                <a:latin typeface="AFL Font nonmetric" panose="02090504030505020304" pitchFamily="18" charset="0"/>
              </a:rPr>
              <a:t>Monatlich neue Entwürfe und Ideen</a:t>
            </a:r>
          </a:p>
        </p:txBody>
      </p:sp>
    </p:spTree>
    <p:extLst>
      <p:ext uri="{BB962C8B-B14F-4D97-AF65-F5344CB8AC3E}">
        <p14:creationId xmlns:p14="http://schemas.microsoft.com/office/powerpoint/2010/main" val="30433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04715-5FE0-4752-80C8-D1C95F052EBB}"/>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ED8EAFC5-6F7B-4BEE-96ED-029717119E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410590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FCE86-DCC1-42BD-A7F8-05341695811F}"/>
              </a:ext>
            </a:extLst>
          </p:cNvPr>
          <p:cNvSpPr>
            <a:spLocks noGrp="1"/>
          </p:cNvSpPr>
          <p:nvPr>
            <p:ph type="title"/>
          </p:nvPr>
        </p:nvSpPr>
        <p:spPr/>
        <p:txBody>
          <a:bodyPr/>
          <a:lstStyle/>
          <a:p>
            <a:endParaRPr lang="de-DE"/>
          </a:p>
        </p:txBody>
      </p:sp>
      <p:sp>
        <p:nvSpPr>
          <p:cNvPr id="10" name="Textfeld 9">
            <a:extLst>
              <a:ext uri="{FF2B5EF4-FFF2-40B4-BE49-F238E27FC236}">
                <a16:creationId xmlns:a16="http://schemas.microsoft.com/office/drawing/2014/main" id="{5F8F6271-2E79-4D64-BBAE-32382F73F955}"/>
              </a:ext>
            </a:extLst>
          </p:cNvPr>
          <p:cNvSpPr txBox="1"/>
          <p:nvPr/>
        </p:nvSpPr>
        <p:spPr>
          <a:xfrm>
            <a:off x="1964972" y="982802"/>
            <a:ext cx="7962900" cy="707886"/>
          </a:xfrm>
          <a:prstGeom prst="rect">
            <a:avLst/>
          </a:prstGeom>
          <a:noFill/>
        </p:spPr>
        <p:txBody>
          <a:bodyPr wrap="square" rtlCol="0">
            <a:spAutoFit/>
          </a:bodyPr>
          <a:lstStyle/>
          <a:p>
            <a:r>
              <a:rPr lang="de-DE" sz="4000" b="1" dirty="0">
                <a:solidFill>
                  <a:schemeClr val="accent1">
                    <a:lumMod val="50000"/>
                  </a:schemeClr>
                </a:solidFill>
                <a:latin typeface="Bahnschrift" panose="020B0502040204020203" pitchFamily="34" charset="0"/>
              </a:rPr>
              <a:t>Starter-Pakete</a:t>
            </a:r>
          </a:p>
        </p:txBody>
      </p:sp>
      <p:pic>
        <p:nvPicPr>
          <p:cNvPr id="12" name="Inhaltsplatzhalter 4">
            <a:extLst>
              <a:ext uri="{FF2B5EF4-FFF2-40B4-BE49-F238E27FC236}">
                <a16:creationId xmlns:a16="http://schemas.microsoft.com/office/drawing/2014/main" id="{ED94A157-9C97-4E91-AC78-4C0FA09C1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hteck 6">
            <a:extLst>
              <a:ext uri="{FF2B5EF4-FFF2-40B4-BE49-F238E27FC236}">
                <a16:creationId xmlns:a16="http://schemas.microsoft.com/office/drawing/2014/main" id="{0D649198-5199-4578-958B-DA0154D6A0E3}"/>
              </a:ext>
            </a:extLst>
          </p:cNvPr>
          <p:cNvSpPr/>
          <p:nvPr/>
        </p:nvSpPr>
        <p:spPr>
          <a:xfrm>
            <a:off x="2199279" y="504686"/>
            <a:ext cx="7891519" cy="523220"/>
          </a:xfrm>
          <a:prstGeom prst="rect">
            <a:avLst/>
          </a:prstGeom>
        </p:spPr>
        <p:txBody>
          <a:bodyPr wrap="none">
            <a:spAutoFit/>
          </a:bodyPr>
          <a:lstStyle/>
          <a:p>
            <a:r>
              <a:rPr lang="de-DE" sz="2800" b="1" dirty="0">
                <a:solidFill>
                  <a:schemeClr val="accent1">
                    <a:lumMod val="50000"/>
                  </a:schemeClr>
                </a:solidFill>
                <a:latin typeface="AFL Font nonmetric" panose="02090504030505020304" pitchFamily="18" charset="0"/>
              </a:rPr>
              <a:t>Starterpaket zum Download auf der Website</a:t>
            </a:r>
          </a:p>
        </p:txBody>
      </p:sp>
      <p:pic>
        <p:nvPicPr>
          <p:cNvPr id="8" name="Inhaltsplatzhalter 4">
            <a:extLst>
              <a:ext uri="{FF2B5EF4-FFF2-40B4-BE49-F238E27FC236}">
                <a16:creationId xmlns:a16="http://schemas.microsoft.com/office/drawing/2014/main" id="{FCF5D69B-0F85-42D4-8FB8-CAC08C82CD30}"/>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2117999" y="1299513"/>
            <a:ext cx="3269235" cy="4624097"/>
          </a:xfrm>
          <a:prstGeom prst="rect">
            <a:avLst/>
          </a:prstGeom>
        </p:spPr>
      </p:pic>
      <p:pic>
        <p:nvPicPr>
          <p:cNvPr id="9" name="Grafik 8">
            <a:extLst>
              <a:ext uri="{FF2B5EF4-FFF2-40B4-BE49-F238E27FC236}">
                <a16:creationId xmlns:a16="http://schemas.microsoft.com/office/drawing/2014/main" id="{A9F6AF14-9B61-449B-A7F9-A70815C868E8}"/>
              </a:ext>
            </a:extLst>
          </p:cNvPr>
          <p:cNvPicPr>
            <a:picLocks noChangeAspect="1"/>
          </p:cNvPicPr>
          <p:nvPr/>
        </p:nvPicPr>
        <p:blipFill rotWithShape="1">
          <a:blip r:embed="rId5"/>
          <a:srcRect l="35203" t="11836" r="35638" b="14558"/>
          <a:stretch/>
        </p:blipFill>
        <p:spPr>
          <a:xfrm>
            <a:off x="5644722" y="1167467"/>
            <a:ext cx="3256527" cy="4624097"/>
          </a:xfrm>
          <a:prstGeom prst="rect">
            <a:avLst/>
          </a:prstGeom>
        </p:spPr>
      </p:pic>
    </p:spTree>
    <p:extLst>
      <p:ext uri="{BB962C8B-B14F-4D97-AF65-F5344CB8AC3E}">
        <p14:creationId xmlns:p14="http://schemas.microsoft.com/office/powerpoint/2010/main" val="2166471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B07B574F-1E6A-48EE-97FF-D11E50859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F45737B1-286D-4C93-8F52-E6BA932DB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895" y="158375"/>
            <a:ext cx="6211039" cy="4165281"/>
          </a:xfrm>
          <a:prstGeom prst="rect">
            <a:avLst/>
          </a:prstGeom>
        </p:spPr>
      </p:pic>
      <p:pic>
        <p:nvPicPr>
          <p:cNvPr id="6" name="Grafik 5">
            <a:extLst>
              <a:ext uri="{FF2B5EF4-FFF2-40B4-BE49-F238E27FC236}">
                <a16:creationId xmlns:a16="http://schemas.microsoft.com/office/drawing/2014/main" id="{7E184A2F-F44E-468C-BE03-A0D58CE1B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895" y="2738930"/>
            <a:ext cx="6138519" cy="3839519"/>
          </a:xfrm>
          <a:prstGeom prst="rect">
            <a:avLst/>
          </a:prstGeom>
        </p:spPr>
      </p:pic>
    </p:spTree>
    <p:extLst>
      <p:ext uri="{BB962C8B-B14F-4D97-AF65-F5344CB8AC3E}">
        <p14:creationId xmlns:p14="http://schemas.microsoft.com/office/powerpoint/2010/main" val="3257758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5DDA1332-5A47-49C4-A08E-32BACD9F1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0D7000B1-F0A9-405B-B6EF-BAD79717EEDA}"/>
              </a:ext>
            </a:extLst>
          </p:cNvPr>
          <p:cNvPicPr>
            <a:picLocks noChangeAspect="1"/>
          </p:cNvPicPr>
          <p:nvPr/>
        </p:nvPicPr>
        <p:blipFill rotWithShape="1">
          <a:blip r:embed="rId4">
            <a:extLst>
              <a:ext uri="{28A0092B-C50C-407E-A947-70E740481C1C}">
                <a14:useLocalDpi xmlns:a14="http://schemas.microsoft.com/office/drawing/2010/main" val="0"/>
              </a:ext>
            </a:extLst>
          </a:blip>
          <a:srcRect b="28121"/>
          <a:stretch/>
        </p:blipFill>
        <p:spPr>
          <a:xfrm>
            <a:off x="1139286" y="1877220"/>
            <a:ext cx="8985380" cy="3540941"/>
          </a:xfrm>
          <a:prstGeom prst="rect">
            <a:avLst/>
          </a:prstGeom>
        </p:spPr>
      </p:pic>
    </p:spTree>
    <p:extLst>
      <p:ext uri="{BB962C8B-B14F-4D97-AF65-F5344CB8AC3E}">
        <p14:creationId xmlns:p14="http://schemas.microsoft.com/office/powerpoint/2010/main" val="2603271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4BE0790B-07FB-4511-8591-0DC383EF0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18394755">
            <a:hlinkClick r:id="" action="ppaction://media"/>
            <a:extLst>
              <a:ext uri="{FF2B5EF4-FFF2-40B4-BE49-F238E27FC236}">
                <a16:creationId xmlns:a16="http://schemas.microsoft.com/office/drawing/2014/main" id="{5BB9E000-F8AD-4BE7-A40D-7FA9D22C41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57362" y="1183283"/>
            <a:ext cx="8423275" cy="4738092"/>
          </a:xfrm>
          <a:prstGeom prst="rect">
            <a:avLst/>
          </a:prstGeom>
        </p:spPr>
      </p:pic>
    </p:spTree>
    <p:extLst>
      <p:ext uri="{BB962C8B-B14F-4D97-AF65-F5344CB8AC3E}">
        <p14:creationId xmlns:p14="http://schemas.microsoft.com/office/powerpoint/2010/main" val="28819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967422E6-D8C4-4C46-8EAC-3ED0A42B1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rafik 2">
            <a:extLst>
              <a:ext uri="{FF2B5EF4-FFF2-40B4-BE49-F238E27FC236}">
                <a16:creationId xmlns:a16="http://schemas.microsoft.com/office/drawing/2014/main" id="{D4BCA324-E09F-4472-A8A9-E149B10C0BBA}"/>
              </a:ext>
            </a:extLst>
          </p:cNvPr>
          <p:cNvPicPr>
            <a:picLocks noChangeAspect="1"/>
          </p:cNvPicPr>
          <p:nvPr/>
        </p:nvPicPr>
        <p:blipFill rotWithShape="1">
          <a:blip r:embed="rId4">
            <a:extLst>
              <a:ext uri="{28A0092B-C50C-407E-A947-70E740481C1C}">
                <a14:useLocalDpi xmlns:a14="http://schemas.microsoft.com/office/drawing/2010/main" val="0"/>
              </a:ext>
            </a:extLst>
          </a:blip>
          <a:srcRect l="6250" t="17407" r="6250" b="5386"/>
          <a:stretch/>
        </p:blipFill>
        <p:spPr>
          <a:xfrm>
            <a:off x="2081083" y="2437278"/>
            <a:ext cx="6842200" cy="3395963"/>
          </a:xfrm>
          <a:prstGeom prst="rect">
            <a:avLst/>
          </a:prstGeom>
        </p:spPr>
      </p:pic>
      <p:sp>
        <p:nvSpPr>
          <p:cNvPr id="5" name="Rechteck 4">
            <a:extLst>
              <a:ext uri="{FF2B5EF4-FFF2-40B4-BE49-F238E27FC236}">
                <a16:creationId xmlns:a16="http://schemas.microsoft.com/office/drawing/2014/main" id="{F94E64D4-8CA0-41D7-A8D4-88ACD9F000F0}"/>
              </a:ext>
            </a:extLst>
          </p:cNvPr>
          <p:cNvSpPr/>
          <p:nvPr/>
        </p:nvSpPr>
        <p:spPr>
          <a:xfrm>
            <a:off x="1965468" y="532195"/>
            <a:ext cx="8072611" cy="1754326"/>
          </a:xfrm>
          <a:prstGeom prst="rect">
            <a:avLst/>
          </a:prstGeom>
        </p:spPr>
        <p:txBody>
          <a:bodyPr wrap="square">
            <a:spAutoFit/>
          </a:bodyPr>
          <a:lstStyle/>
          <a:p>
            <a:r>
              <a:rPr lang="de-DE" sz="3600" b="1" dirty="0">
                <a:solidFill>
                  <a:schemeClr val="accent1">
                    <a:lumMod val="50000"/>
                  </a:schemeClr>
                </a:solidFill>
                <a:latin typeface="AFL Font nonmetric" panose="02090504030505020304" pitchFamily="18" charset="0"/>
              </a:rPr>
              <a:t>Alle 2-3 Monate Newsletter mit Ideen, Terminen und Einblicken in andere Praxisteams</a:t>
            </a:r>
          </a:p>
        </p:txBody>
      </p:sp>
    </p:spTree>
    <p:extLst>
      <p:ext uri="{BB962C8B-B14F-4D97-AF65-F5344CB8AC3E}">
        <p14:creationId xmlns:p14="http://schemas.microsoft.com/office/powerpoint/2010/main" val="119769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4B9F8-2F5F-4118-AFC8-9AD1AE3C8C0D}"/>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8752993-7140-401B-AB50-F19E6F71B5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3083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4B9F8-2F5F-4118-AFC8-9AD1AE3C8C0D}"/>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A8752993-7140-401B-AB50-F19E6F71B5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Textfeld 3">
            <a:extLst>
              <a:ext uri="{FF2B5EF4-FFF2-40B4-BE49-F238E27FC236}">
                <a16:creationId xmlns:a16="http://schemas.microsoft.com/office/drawing/2014/main" id="{AADBEC45-37B5-4E5D-9E36-AA2870D4A215}"/>
              </a:ext>
            </a:extLst>
          </p:cNvPr>
          <p:cNvSpPr txBox="1"/>
          <p:nvPr/>
        </p:nvSpPr>
        <p:spPr>
          <a:xfrm>
            <a:off x="2661920" y="1477328"/>
            <a:ext cx="3779520" cy="2677656"/>
          </a:xfrm>
          <a:prstGeom prst="rect">
            <a:avLst/>
          </a:prstGeom>
          <a:noFill/>
        </p:spPr>
        <p:txBody>
          <a:bodyPr wrap="square" rtlCol="0">
            <a:spAutoFit/>
          </a:bodyPr>
          <a:lstStyle/>
          <a:p>
            <a:pPr algn="ctr"/>
            <a:r>
              <a:rPr lang="de-DE" sz="2800" b="1" dirty="0">
                <a:solidFill>
                  <a:schemeClr val="tx2"/>
                </a:solidFill>
                <a:latin typeface="AFL Font nonmetric" panose="02090504030505020304" pitchFamily="18" charset="0"/>
              </a:rPr>
              <a:t>Wie würde eine Kirche aussehen, in der deine Fragen, deine Stimme &amp; deine Themen zählen?</a:t>
            </a:r>
            <a:endParaRPr lang="de-DE" sz="2800" dirty="0">
              <a:solidFill>
                <a:schemeClr val="tx2"/>
              </a:solidFill>
              <a:latin typeface="AFL Font nonmetric" panose="02090504030505020304" pitchFamily="18" charset="0"/>
            </a:endParaRPr>
          </a:p>
        </p:txBody>
      </p:sp>
    </p:spTree>
    <p:extLst>
      <p:ext uri="{BB962C8B-B14F-4D97-AF65-F5344CB8AC3E}">
        <p14:creationId xmlns:p14="http://schemas.microsoft.com/office/powerpoint/2010/main" val="1998234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FF6D2-8C18-4B56-AEFE-849024252E28}"/>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E1D88D8-3A96-497F-855E-1769FF5648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Grafik 6">
            <a:extLst>
              <a:ext uri="{FF2B5EF4-FFF2-40B4-BE49-F238E27FC236}">
                <a16:creationId xmlns:a16="http://schemas.microsoft.com/office/drawing/2014/main" id="{13242143-99F6-44FF-A374-526D3B647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204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FF6D2-8C18-4B56-AEFE-849024252E28}"/>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E1D88D8-3A96-497F-855E-1769FF5648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Grafik 6">
            <a:extLst>
              <a:ext uri="{FF2B5EF4-FFF2-40B4-BE49-F238E27FC236}">
                <a16:creationId xmlns:a16="http://schemas.microsoft.com/office/drawing/2014/main" id="{13242143-99F6-44FF-A374-526D3B647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feld 5">
            <a:extLst>
              <a:ext uri="{FF2B5EF4-FFF2-40B4-BE49-F238E27FC236}">
                <a16:creationId xmlns:a16="http://schemas.microsoft.com/office/drawing/2014/main" id="{54FB3F0F-9E88-4C2E-8D15-4FB74F5B6003}"/>
              </a:ext>
            </a:extLst>
          </p:cNvPr>
          <p:cNvSpPr txBox="1"/>
          <p:nvPr/>
        </p:nvSpPr>
        <p:spPr>
          <a:xfrm>
            <a:off x="838200" y="4792028"/>
            <a:ext cx="5262880" cy="1815882"/>
          </a:xfrm>
          <a:prstGeom prst="rect">
            <a:avLst/>
          </a:prstGeom>
          <a:noFill/>
        </p:spPr>
        <p:txBody>
          <a:bodyPr wrap="square" rtlCol="0">
            <a:spAutoFit/>
          </a:bodyPr>
          <a:lstStyle/>
          <a:p>
            <a:pPr algn="ctr"/>
            <a:r>
              <a:rPr lang="de-DE" sz="2800" b="1" dirty="0">
                <a:solidFill>
                  <a:schemeClr val="tx2"/>
                </a:solidFill>
                <a:latin typeface="AFL Font nonmetric" panose="02090504030505020304" pitchFamily="18" charset="0"/>
              </a:rPr>
              <a:t>An welchem Ort würdest du gerne Kirche erleben? </a:t>
            </a:r>
          </a:p>
          <a:p>
            <a:pPr algn="ctr"/>
            <a:r>
              <a:rPr lang="de-DE" sz="2800" b="1" dirty="0">
                <a:solidFill>
                  <a:schemeClr val="tx2"/>
                </a:solidFill>
                <a:latin typeface="AFL Font nonmetric" panose="02090504030505020304" pitchFamily="18" charset="0"/>
              </a:rPr>
              <a:t>Wo würdest du dich wohlfühlen?</a:t>
            </a:r>
            <a:endParaRPr lang="de-DE" sz="2800" dirty="0">
              <a:solidFill>
                <a:schemeClr val="tx2"/>
              </a:solidFill>
              <a:latin typeface="AFL Font nonmetric" panose="02090504030505020304" pitchFamily="18" charset="0"/>
            </a:endParaRPr>
          </a:p>
        </p:txBody>
      </p:sp>
    </p:spTree>
    <p:extLst>
      <p:ext uri="{BB962C8B-B14F-4D97-AF65-F5344CB8AC3E}">
        <p14:creationId xmlns:p14="http://schemas.microsoft.com/office/powerpoint/2010/main" val="20993636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2551</Words>
  <Application>Microsoft Office PowerPoint</Application>
  <PresentationFormat>Breitbild</PresentationFormat>
  <Paragraphs>210</Paragraphs>
  <Slides>54</Slides>
  <Notes>49</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54</vt:i4>
      </vt:variant>
    </vt:vector>
  </HeadingPairs>
  <TitlesOfParts>
    <vt:vector size="63" baseType="lpstr">
      <vt:lpstr>AFL Font nonmetric</vt:lpstr>
      <vt:lpstr>Arial</vt:lpstr>
      <vt:lpstr>Bahnschrift</vt:lpstr>
      <vt:lpstr>Calibri</vt:lpstr>
      <vt:lpstr>Calibri Light</vt:lpstr>
      <vt:lpstr>Courier New</vt:lpstr>
      <vt:lpstr>Helvetica Neue</vt:lpstr>
      <vt:lpstr>Marker Felt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janina.crocoll</dc:creator>
  <cp:lastModifiedBy>janina.crocoll</cp:lastModifiedBy>
  <cp:revision>37</cp:revision>
  <dcterms:created xsi:type="dcterms:W3CDTF">2022-12-13T11:50:00Z</dcterms:created>
  <dcterms:modified xsi:type="dcterms:W3CDTF">2025-07-03T11:44:44Z</dcterms:modified>
</cp:coreProperties>
</file>